
<file path=[Content_Types].xml><?xml version="1.0" encoding="utf-8"?>
<Types xmlns="http://schemas.openxmlformats.org/package/2006/content-types">
  <Default Extension="xml" ContentType="application/xml"/>
  <Default Extension="jpeg" ContentType="image/jpeg"/>
  <Default Extension="jpg" ContentType="image/jp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8.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7.jpg" ContentType="image/jpeg"/>
  <Override PartName="/ppt/media/image18.jpg" ContentType="image/jpeg"/>
  <Override PartName="/ppt/media/image1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sldIdLst>
    <p:sldId id="259" r:id="rId2"/>
    <p:sldId id="294" r:id="rId3"/>
    <p:sldId id="295" r:id="rId4"/>
    <p:sldId id="296" r:id="rId5"/>
    <p:sldId id="272" r:id="rId6"/>
    <p:sldId id="280" r:id="rId7"/>
    <p:sldId id="279" r:id="rId8"/>
    <p:sldId id="273" r:id="rId9"/>
    <p:sldId id="274" r:id="rId10"/>
    <p:sldId id="293" r:id="rId11"/>
    <p:sldId id="297" r:id="rId12"/>
    <p:sldId id="277" r:id="rId13"/>
    <p:sldId id="276" r:id="rId14"/>
    <p:sldId id="300" r:id="rId15"/>
    <p:sldId id="281" r:id="rId16"/>
    <p:sldId id="290" r:id="rId17"/>
    <p:sldId id="288" r:id="rId18"/>
    <p:sldId id="287" r:id="rId19"/>
    <p:sldId id="289" r:id="rId20"/>
    <p:sldId id="292" r:id="rId21"/>
    <p:sldId id="286" r:id="rId22"/>
  </p:sldIdLst>
  <p:sldSz cx="12188825"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1"/>
    <p:restoredTop sz="96405"/>
  </p:normalViewPr>
  <p:slideViewPr>
    <p:cSldViewPr>
      <p:cViewPr>
        <p:scale>
          <a:sx n="95" d="100"/>
          <a:sy n="95" d="100"/>
        </p:scale>
        <p:origin x="2024" y="856"/>
      </p:cViewPr>
      <p:guideLst>
        <p:guide orient="horz" pos="2160"/>
        <p:guide pos="3839"/>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B9CC8-9C92-7F40-B633-681B89A61DA8}" type="datetimeFigureOut">
              <a:rPr lang="en-US" smtClean="0"/>
              <a:t>11/16/17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859E9-0741-B84B-8407-9707F0DA2BA4}" type="slidenum">
              <a:rPr lang="en-US" smtClean="0"/>
              <a:t>‹#›</a:t>
            </a:fld>
            <a:endParaRPr lang="en-US"/>
          </a:p>
        </p:txBody>
      </p:sp>
    </p:spTree>
    <p:extLst>
      <p:ext uri="{BB962C8B-B14F-4D97-AF65-F5344CB8AC3E}">
        <p14:creationId xmlns:p14="http://schemas.microsoft.com/office/powerpoint/2010/main" val="58820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859E9-0741-B84B-8407-9707F0DA2BA4}" type="slidenum">
              <a:rPr lang="en-US" smtClean="0"/>
              <a:t>3</a:t>
            </a:fld>
            <a:endParaRPr lang="en-US"/>
          </a:p>
        </p:txBody>
      </p:sp>
    </p:spTree>
    <p:extLst>
      <p:ext uri="{BB962C8B-B14F-4D97-AF65-F5344CB8AC3E}">
        <p14:creationId xmlns:p14="http://schemas.microsoft.com/office/powerpoint/2010/main" val="188606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130"/>
              </a:spcBef>
              <a:buNone/>
            </a:pPr>
            <a:r>
              <a:rPr lang="en-US" sz="800" b="1" kern="1200" dirty="0" smtClean="0">
                <a:solidFill>
                  <a:schemeClr val="accent2"/>
                </a:solidFill>
                <a:latin typeface="+mn-lt"/>
                <a:ea typeface="+mn-ea"/>
                <a:cs typeface="+mn-cs"/>
              </a:rPr>
              <a:t>Talk Track:</a:t>
            </a:r>
            <a:br>
              <a:rPr lang="en-US" sz="800" b="1" kern="1200" dirty="0" smtClean="0">
                <a:solidFill>
                  <a:schemeClr val="accent2"/>
                </a:solidFill>
                <a:latin typeface="+mn-lt"/>
                <a:ea typeface="+mn-ea"/>
                <a:cs typeface="+mn-cs"/>
              </a:rPr>
            </a:br>
            <a:r>
              <a:rPr lang="en-US" sz="800" b="1" kern="1200" dirty="0" smtClean="0">
                <a:solidFill>
                  <a:schemeClr val="accent2"/>
                </a:solidFill>
                <a:latin typeface="+mn-lt"/>
                <a:ea typeface="+mn-ea"/>
                <a:cs typeface="+mn-cs"/>
              </a:rPr>
              <a:t>Other Hair Transplant</a:t>
            </a:r>
          </a:p>
          <a:p>
            <a:pPr marL="0" indent="0">
              <a:lnSpc>
                <a:spcPct val="100000"/>
              </a:lnSpc>
              <a:spcBef>
                <a:spcPts val="130"/>
              </a:spcBef>
              <a:buNone/>
            </a:pPr>
            <a:r>
              <a:rPr lang="en-US" sz="800" b="1" kern="1200" dirty="0" smtClean="0">
                <a:solidFill>
                  <a:schemeClr val="accent2"/>
                </a:solidFill>
                <a:latin typeface="+mn-lt"/>
                <a:ea typeface="+mn-ea"/>
                <a:cs typeface="+mn-cs"/>
              </a:rPr>
              <a:t>Techniques </a:t>
            </a:r>
            <a:r>
              <a:rPr lang="en-US" sz="800" b="1" u="sng" kern="1200" dirty="0" smtClean="0">
                <a:solidFill>
                  <a:schemeClr val="accent2"/>
                </a:solidFill>
                <a:latin typeface="+mn-lt"/>
                <a:ea typeface="+mn-ea"/>
                <a:cs typeface="+mn-cs"/>
              </a:rPr>
              <a:t>cannot</a:t>
            </a:r>
            <a:r>
              <a:rPr lang="en-US" sz="800" b="1" kern="1200" dirty="0" smtClean="0">
                <a:solidFill>
                  <a:schemeClr val="accent2"/>
                </a:solidFill>
                <a:latin typeface="+mn-lt"/>
                <a:ea typeface="+mn-ea"/>
                <a:cs typeface="+mn-cs"/>
              </a:rPr>
              <a:t> offer</a:t>
            </a:r>
          </a:p>
          <a:p>
            <a:pPr marL="0" indent="0">
              <a:lnSpc>
                <a:spcPct val="100000"/>
              </a:lnSpc>
              <a:spcBef>
                <a:spcPts val="130"/>
              </a:spcBef>
              <a:buNone/>
            </a:pPr>
            <a:r>
              <a:rPr lang="en-US" sz="800" b="1" kern="1200" dirty="0" smtClean="0">
                <a:solidFill>
                  <a:schemeClr val="accent2"/>
                </a:solidFill>
                <a:latin typeface="+mn-lt"/>
                <a:ea typeface="+mn-ea"/>
                <a:cs typeface="+mn-cs"/>
              </a:rPr>
              <a:t>These highly sophisticated</a:t>
            </a:r>
          </a:p>
          <a:p>
            <a:pPr marL="0" indent="0">
              <a:lnSpc>
                <a:spcPct val="100000"/>
              </a:lnSpc>
              <a:spcBef>
                <a:spcPts val="130"/>
              </a:spcBef>
              <a:buNone/>
            </a:pPr>
            <a:r>
              <a:rPr lang="en-US" sz="800" b="1" kern="1200" dirty="0" smtClean="0">
                <a:solidFill>
                  <a:schemeClr val="accent2"/>
                </a:solidFill>
                <a:latin typeface="+mn-lt"/>
                <a:ea typeface="+mn-ea"/>
                <a:cs typeface="+mn-cs"/>
              </a:rPr>
              <a:t>Technological advancements</a:t>
            </a:r>
          </a:p>
          <a:p>
            <a:endParaRPr lang="en-US" dirty="0"/>
          </a:p>
        </p:txBody>
      </p:sp>
      <p:sp>
        <p:nvSpPr>
          <p:cNvPr id="4" name="Slide Number Placeholder 3"/>
          <p:cNvSpPr>
            <a:spLocks noGrp="1"/>
          </p:cNvSpPr>
          <p:nvPr>
            <p:ph type="sldNum" sz="quarter" idx="10"/>
          </p:nvPr>
        </p:nvSpPr>
        <p:spPr/>
        <p:txBody>
          <a:bodyPr/>
          <a:lstStyle/>
          <a:p>
            <a:fld id="{F71859E9-0741-B84B-8407-9707F0DA2BA4}" type="slidenum">
              <a:rPr lang="en-US" smtClean="0"/>
              <a:t>8</a:t>
            </a:fld>
            <a:endParaRPr lang="en-US"/>
          </a:p>
        </p:txBody>
      </p:sp>
    </p:spTree>
    <p:extLst>
      <p:ext uri="{BB962C8B-B14F-4D97-AF65-F5344CB8AC3E}">
        <p14:creationId xmlns:p14="http://schemas.microsoft.com/office/powerpoint/2010/main" val="45207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9A6BE-99C5-4C0A-8741-929B5007FFC2}" type="slidenum">
              <a:rPr lang="en-US" smtClean="0"/>
              <a:t>10</a:t>
            </a:fld>
            <a:endParaRPr lang="en-US"/>
          </a:p>
        </p:txBody>
      </p:sp>
    </p:spTree>
    <p:extLst>
      <p:ext uri="{BB962C8B-B14F-4D97-AF65-F5344CB8AC3E}">
        <p14:creationId xmlns:p14="http://schemas.microsoft.com/office/powerpoint/2010/main" val="1209894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271" name="Picture 7" descr="RR-PPT-Templ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3075" y="269818"/>
            <a:ext cx="3079750" cy="1231900"/>
          </a:xfrm>
          <a:prstGeom prst="rect">
            <a:avLst/>
          </a:prstGeom>
        </p:spPr>
      </p:pic>
      <p:sp>
        <p:nvSpPr>
          <p:cNvPr id="11266" name="Rectangle 2"/>
          <p:cNvSpPr>
            <a:spLocks noGrp="1" noChangeArrowheads="1"/>
          </p:cNvSpPr>
          <p:nvPr>
            <p:ph type="ctrTitle"/>
          </p:nvPr>
        </p:nvSpPr>
        <p:spPr>
          <a:xfrm>
            <a:off x="914162" y="4191001"/>
            <a:ext cx="10360501" cy="1470025"/>
          </a:xfrm>
        </p:spPr>
        <p:txBody>
          <a:bodyPr/>
          <a:lstStyle>
            <a:lvl1pPr algn="ctr">
              <a:defRPr>
                <a:latin typeface="+mn-lt"/>
              </a:defRPr>
            </a:lvl1pPr>
          </a:lstStyle>
          <a:p>
            <a:pPr lvl="0"/>
            <a:r>
              <a:rPr lang="en-US" altLang="en-US" noProof="0" smtClean="0"/>
              <a:t>Click to edit Master title style</a:t>
            </a:r>
          </a:p>
        </p:txBody>
      </p:sp>
      <p:sp>
        <p:nvSpPr>
          <p:cNvPr id="11267" name="Rectangle 3"/>
          <p:cNvSpPr>
            <a:spLocks noGrp="1" noChangeArrowheads="1"/>
          </p:cNvSpPr>
          <p:nvPr>
            <p:ph type="subTitle" idx="1"/>
          </p:nvPr>
        </p:nvSpPr>
        <p:spPr>
          <a:xfrm>
            <a:off x="1828323" y="5715000"/>
            <a:ext cx="8532178" cy="762000"/>
          </a:xfrm>
        </p:spPr>
        <p:txBody>
          <a:bodyPr/>
          <a:lstStyle>
            <a:lvl1pPr marL="0" indent="0" algn="ctr">
              <a:buFontTx/>
              <a:buNone/>
              <a:defRPr>
                <a:solidFill>
                  <a:schemeClr val="bg1"/>
                </a:solidFill>
                <a:latin typeface="+mn-lt"/>
              </a:defRPr>
            </a:lvl1pPr>
          </a:lstStyle>
          <a:p>
            <a:pPr lvl="0"/>
            <a:r>
              <a:rPr lang="en-US" altLang="en-US" noProof="0" smtClean="0"/>
              <a:t>Click to edit Master subtitle style</a:t>
            </a: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0212" y="5638800"/>
            <a:ext cx="1524000" cy="1143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8F9650A-85B2-4FB9-97C3-3C38A938B997}" type="slidenum">
              <a:rPr lang="en-US" altLang="en-US"/>
              <a:pPr/>
              <a:t>‹#›</a:t>
            </a:fld>
            <a:endParaRPr lang="en-US" altLang="en-US"/>
          </a:p>
        </p:txBody>
      </p:sp>
    </p:spTree>
    <p:extLst>
      <p:ext uri="{BB962C8B-B14F-4D97-AF65-F5344CB8AC3E}">
        <p14:creationId xmlns:p14="http://schemas.microsoft.com/office/powerpoint/2010/main" val="369885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dirty="0"/>
          </a:p>
        </p:txBody>
      </p:sp>
    </p:spTree>
    <p:extLst>
      <p:ext uri="{BB962C8B-B14F-4D97-AF65-F5344CB8AC3E}">
        <p14:creationId xmlns:p14="http://schemas.microsoft.com/office/powerpoint/2010/main" val="2713496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441" y="1295401"/>
            <a:ext cx="5383398"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95401"/>
            <a:ext cx="5383398"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FFE4607-2550-415A-BDA4-7D42ACB6AA7B}" type="slidenum">
              <a:rPr lang="en-US" altLang="en-US"/>
              <a:pPr/>
              <a:t>‹#›</a:t>
            </a:fld>
            <a:endParaRPr lang="en-US" altLang="en-US"/>
          </a:p>
        </p:txBody>
      </p:sp>
    </p:spTree>
    <p:extLst>
      <p:ext uri="{BB962C8B-B14F-4D97-AF65-F5344CB8AC3E}">
        <p14:creationId xmlns:p14="http://schemas.microsoft.com/office/powerpoint/2010/main" val="418668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0"/>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352550"/>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1992312"/>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352550"/>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1992312"/>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D285752-52BE-4E75-9A73-630EF6386CEA}" type="slidenum">
              <a:rPr lang="en-US" altLang="en-US"/>
              <a:pPr/>
              <a:t>‹#›</a:t>
            </a:fld>
            <a:endParaRPr lang="en-US" altLang="en-US"/>
          </a:p>
        </p:txBody>
      </p:sp>
    </p:spTree>
    <p:extLst>
      <p:ext uri="{BB962C8B-B14F-4D97-AF65-F5344CB8AC3E}">
        <p14:creationId xmlns:p14="http://schemas.microsoft.com/office/powerpoint/2010/main" val="368715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BF86FD8-2375-4774-A31C-BEFD42F5E5FA}" type="slidenum">
              <a:rPr lang="en-US" altLang="en-US"/>
              <a:pPr/>
              <a:t>‹#›</a:t>
            </a:fld>
            <a:endParaRPr lang="en-US" altLang="en-US"/>
          </a:p>
        </p:txBody>
      </p:sp>
    </p:spTree>
    <p:extLst>
      <p:ext uri="{BB962C8B-B14F-4D97-AF65-F5344CB8AC3E}">
        <p14:creationId xmlns:p14="http://schemas.microsoft.com/office/powerpoint/2010/main" val="2909933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3913C07-017F-4A17-B9E7-866AB2F1CBAE}" type="slidenum">
              <a:rPr lang="en-US" altLang="en-US"/>
              <a:pPr/>
              <a:t>‹#›</a:t>
            </a:fld>
            <a:endParaRPr lang="en-US" altLang="en-US"/>
          </a:p>
        </p:txBody>
      </p:sp>
    </p:spTree>
    <p:extLst>
      <p:ext uri="{BB962C8B-B14F-4D97-AF65-F5344CB8AC3E}">
        <p14:creationId xmlns:p14="http://schemas.microsoft.com/office/powerpoint/2010/main" val="5059807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0"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7" name="Picture 7" descr="RR-PPT-Template Subp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bwMode="auto">
          <a:xfrm>
            <a:off x="609441" y="152400"/>
            <a:ext cx="1096994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43" name="Rectangle 3"/>
          <p:cNvSpPr>
            <a:spLocks noGrp="1" noChangeArrowheads="1"/>
          </p:cNvSpPr>
          <p:nvPr>
            <p:ph type="body" idx="1"/>
          </p:nvPr>
        </p:nvSpPr>
        <p:spPr bwMode="auto">
          <a:xfrm>
            <a:off x="609441" y="1295401"/>
            <a:ext cx="10969943"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44" name="Rectangle 4"/>
          <p:cNvSpPr>
            <a:spLocks noGrp="1" noChangeArrowheads="1"/>
          </p:cNvSpPr>
          <p:nvPr>
            <p:ph type="dt" sz="half" idx="2"/>
          </p:nvPr>
        </p:nvSpPr>
        <p:spPr bwMode="auto">
          <a:xfrm>
            <a:off x="609441" y="6610350"/>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solidFill>
                  <a:schemeClr val="bg1"/>
                </a:solidFill>
                <a:latin typeface="+mn-lt"/>
                <a:cs typeface="Calibri" charset="0"/>
              </a:defRPr>
            </a:lvl1pPr>
          </a:lstStyle>
          <a:p>
            <a:endParaRPr lang="en-US" altLang="en-US" dirty="0"/>
          </a:p>
        </p:txBody>
      </p:sp>
      <p:sp>
        <p:nvSpPr>
          <p:cNvPr id="10245" name="Rectangle 5"/>
          <p:cNvSpPr>
            <a:spLocks noGrp="1" noChangeArrowheads="1"/>
          </p:cNvSpPr>
          <p:nvPr>
            <p:ph type="ftr" sz="quarter" idx="3"/>
          </p:nvPr>
        </p:nvSpPr>
        <p:spPr bwMode="auto">
          <a:xfrm>
            <a:off x="4164515" y="6607175"/>
            <a:ext cx="385979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solidFill>
                  <a:schemeClr val="bg1"/>
                </a:solidFill>
                <a:latin typeface="+mn-lt"/>
                <a:cs typeface="Calibri" charset="0"/>
              </a:defRPr>
            </a:lvl1pPr>
          </a:lstStyle>
          <a:p>
            <a:endParaRPr lang="en-US" altLang="en-US" dirty="0"/>
          </a:p>
        </p:txBody>
      </p:sp>
      <p:sp>
        <p:nvSpPr>
          <p:cNvPr id="10246" name="Rectangle 6"/>
          <p:cNvSpPr>
            <a:spLocks noGrp="1" noChangeArrowheads="1"/>
          </p:cNvSpPr>
          <p:nvPr>
            <p:ph type="sldNum" sz="quarter" idx="4"/>
          </p:nvPr>
        </p:nvSpPr>
        <p:spPr bwMode="auto">
          <a:xfrm>
            <a:off x="8735325" y="6604000"/>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solidFill>
                  <a:schemeClr val="bg1"/>
                </a:solidFill>
                <a:latin typeface="+mn-lt"/>
                <a:cs typeface="Calibri" charset="0"/>
              </a:defRPr>
            </a:lvl1pPr>
          </a:lstStyle>
          <a:p>
            <a:fld id="{D12BA6C9-6755-445E-B7B9-40C24D31C5C6}" type="slidenum">
              <a:rPr lang="en-US" altLang="en-US" smtClean="0"/>
              <a:pPr/>
              <a:t>‹#›</a:t>
            </a:fld>
            <a:endParaRPr lang="en-US" altLang="en-US" dirty="0"/>
          </a:p>
        </p:txBody>
      </p:sp>
      <p:pic>
        <p:nvPicPr>
          <p:cNvPr id="3" name="Picture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045179" y="6477000"/>
            <a:ext cx="1992833" cy="38100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txStyles>
    <p:titleStyle>
      <a:lvl1pPr algn="l" rtl="0" eaLnBrk="1" fontAlgn="base" hangingPunct="1">
        <a:spcBef>
          <a:spcPct val="0"/>
        </a:spcBef>
        <a:spcAft>
          <a:spcPct val="0"/>
        </a:spcAft>
        <a:defRPr sz="3600">
          <a:solidFill>
            <a:schemeClr val="bg1"/>
          </a:solidFill>
          <a:latin typeface="+mj-lt"/>
          <a:ea typeface="+mj-ea"/>
          <a:cs typeface="Calibri" charset="0"/>
        </a:defRPr>
      </a:lvl1pPr>
      <a:lvl2pPr algn="l" rtl="0" eaLnBrk="1" fontAlgn="base" hangingPunct="1">
        <a:spcBef>
          <a:spcPct val="0"/>
        </a:spcBef>
        <a:spcAft>
          <a:spcPct val="0"/>
        </a:spcAft>
        <a:defRPr sz="4400">
          <a:solidFill>
            <a:schemeClr val="bg1"/>
          </a:solidFill>
          <a:latin typeface="Calibri" pitchFamily="34" charset="0"/>
          <a:cs typeface="Arial" charset="0"/>
        </a:defRPr>
      </a:lvl2pPr>
      <a:lvl3pPr algn="l" rtl="0" eaLnBrk="1" fontAlgn="base" hangingPunct="1">
        <a:spcBef>
          <a:spcPct val="0"/>
        </a:spcBef>
        <a:spcAft>
          <a:spcPct val="0"/>
        </a:spcAft>
        <a:defRPr sz="4400">
          <a:solidFill>
            <a:schemeClr val="bg1"/>
          </a:solidFill>
          <a:latin typeface="Calibri" pitchFamily="34" charset="0"/>
          <a:cs typeface="Arial" charset="0"/>
        </a:defRPr>
      </a:lvl3pPr>
      <a:lvl4pPr algn="l" rtl="0" eaLnBrk="1" fontAlgn="base" hangingPunct="1">
        <a:spcBef>
          <a:spcPct val="0"/>
        </a:spcBef>
        <a:spcAft>
          <a:spcPct val="0"/>
        </a:spcAft>
        <a:defRPr sz="4400">
          <a:solidFill>
            <a:schemeClr val="bg1"/>
          </a:solidFill>
          <a:latin typeface="Calibri" pitchFamily="34" charset="0"/>
          <a:cs typeface="Arial" charset="0"/>
        </a:defRPr>
      </a:lvl4pPr>
      <a:lvl5pPr algn="l" rtl="0" eaLnBrk="1" fontAlgn="base" hangingPunct="1">
        <a:spcBef>
          <a:spcPct val="0"/>
        </a:spcBef>
        <a:spcAft>
          <a:spcPct val="0"/>
        </a:spcAft>
        <a:defRPr sz="4400">
          <a:solidFill>
            <a:schemeClr val="bg1"/>
          </a:solidFill>
          <a:latin typeface="Calibri" pitchFamily="34" charset="0"/>
          <a:cs typeface="Arial" charset="0"/>
        </a:defRPr>
      </a:lvl5pPr>
      <a:lvl6pPr marL="457200" algn="l" rtl="0" eaLnBrk="1" fontAlgn="base" hangingPunct="1">
        <a:spcBef>
          <a:spcPct val="0"/>
        </a:spcBef>
        <a:spcAft>
          <a:spcPct val="0"/>
        </a:spcAft>
        <a:defRPr sz="4400">
          <a:solidFill>
            <a:schemeClr val="bg1"/>
          </a:solidFill>
          <a:latin typeface="Calibri" pitchFamily="34" charset="0"/>
          <a:cs typeface="Arial" charset="0"/>
        </a:defRPr>
      </a:lvl6pPr>
      <a:lvl7pPr marL="914400" algn="l" rtl="0" eaLnBrk="1" fontAlgn="base" hangingPunct="1">
        <a:spcBef>
          <a:spcPct val="0"/>
        </a:spcBef>
        <a:spcAft>
          <a:spcPct val="0"/>
        </a:spcAft>
        <a:defRPr sz="4400">
          <a:solidFill>
            <a:schemeClr val="bg1"/>
          </a:solidFill>
          <a:latin typeface="Calibri" pitchFamily="34" charset="0"/>
          <a:cs typeface="Arial" charset="0"/>
        </a:defRPr>
      </a:lvl7pPr>
      <a:lvl8pPr marL="1371600" algn="l" rtl="0" eaLnBrk="1" fontAlgn="base" hangingPunct="1">
        <a:spcBef>
          <a:spcPct val="0"/>
        </a:spcBef>
        <a:spcAft>
          <a:spcPct val="0"/>
        </a:spcAft>
        <a:defRPr sz="4400">
          <a:solidFill>
            <a:schemeClr val="bg1"/>
          </a:solidFill>
          <a:latin typeface="Calibri" pitchFamily="34" charset="0"/>
          <a:cs typeface="Arial" charset="0"/>
        </a:defRPr>
      </a:lvl8pPr>
      <a:lvl9pPr marL="1828800" algn="l" rtl="0" eaLnBrk="1" fontAlgn="base" hangingPunct="1">
        <a:spcBef>
          <a:spcPct val="0"/>
        </a:spcBef>
        <a:spcAft>
          <a:spcPct val="0"/>
        </a:spcAft>
        <a:defRPr sz="4400">
          <a:solidFill>
            <a:schemeClr val="bg1"/>
          </a:solidFill>
          <a:latin typeface="Calibri" pitchFamily="34"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Calibri" charset="0"/>
        </a:defRPr>
      </a:lvl1pPr>
      <a:lvl2pPr marL="742950" indent="-285750" algn="l" rtl="0" eaLnBrk="1" fontAlgn="base" hangingPunct="1">
        <a:spcBef>
          <a:spcPct val="20000"/>
        </a:spcBef>
        <a:spcAft>
          <a:spcPct val="0"/>
        </a:spcAft>
        <a:buChar char="–"/>
        <a:defRPr sz="2000">
          <a:solidFill>
            <a:schemeClr val="tx1"/>
          </a:solidFill>
          <a:latin typeface="+mn-lt"/>
          <a:cs typeface="Calibri" charset="0"/>
        </a:defRPr>
      </a:lvl2pPr>
      <a:lvl3pPr marL="1143000" indent="-228600" algn="l" rtl="0" eaLnBrk="1" fontAlgn="base" hangingPunct="1">
        <a:spcBef>
          <a:spcPct val="20000"/>
        </a:spcBef>
        <a:spcAft>
          <a:spcPct val="0"/>
        </a:spcAft>
        <a:buChar char="•"/>
        <a:defRPr sz="1800">
          <a:solidFill>
            <a:schemeClr val="tx1"/>
          </a:solidFill>
          <a:latin typeface="+mn-lt"/>
          <a:cs typeface="Calibri" charset="0"/>
        </a:defRPr>
      </a:lvl3pPr>
      <a:lvl4pPr marL="1600200" indent="-228600" algn="l" rtl="0" eaLnBrk="1" fontAlgn="base" hangingPunct="1">
        <a:spcBef>
          <a:spcPct val="20000"/>
        </a:spcBef>
        <a:spcAft>
          <a:spcPct val="0"/>
        </a:spcAft>
        <a:buChar char="–"/>
        <a:defRPr sz="1600">
          <a:solidFill>
            <a:schemeClr val="tx1"/>
          </a:solidFill>
          <a:latin typeface="+mn-lt"/>
          <a:cs typeface="Calibri" charset="0"/>
        </a:defRPr>
      </a:lvl4pPr>
      <a:lvl5pPr marL="2057400" indent="-228600" algn="l" rtl="0" eaLnBrk="1" fontAlgn="base" hangingPunct="1">
        <a:spcBef>
          <a:spcPct val="20000"/>
        </a:spcBef>
        <a:spcAft>
          <a:spcPct val="0"/>
        </a:spcAft>
        <a:buChar char="»"/>
        <a:defRPr sz="1600">
          <a:solidFill>
            <a:schemeClr val="tx1"/>
          </a:solidFill>
          <a:latin typeface="+mn-lt"/>
          <a:cs typeface="Calibri"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microsoft.com/office/2007/relationships/hdphoto" Target="../media/hdphoto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iff"/><Relationship Id="rId3" Type="http://schemas.openxmlformats.org/officeDocument/2006/relationships/image" Target="../media/image28.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 Id="rId3" Type="http://schemas.openxmlformats.org/officeDocument/2006/relationships/image" Target="../media/image1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162" y="4724400"/>
            <a:ext cx="10360501" cy="936626"/>
          </a:xfrm>
        </p:spPr>
        <p:txBody>
          <a:bodyPr/>
          <a:lstStyle/>
          <a:p>
            <a:r>
              <a:rPr lang="en-US" b="1" spc="-60" dirty="0" smtClean="0">
                <a:solidFill>
                  <a:srgbClr val="FFFFFF"/>
                </a:solidFill>
                <a:latin typeface="Calibri" charset="0"/>
              </a:rPr>
              <a:t>YOUR ARTAS</a:t>
            </a:r>
            <a:r>
              <a:rPr lang="en-US" sz="4000" b="1" spc="-89" baseline="25252" dirty="0" smtClean="0">
                <a:solidFill>
                  <a:srgbClr val="FFFFFF"/>
                </a:solidFill>
                <a:latin typeface="Calibri" charset="0"/>
              </a:rPr>
              <a:t>™</a:t>
            </a:r>
            <a:r>
              <a:rPr lang="en-US" sz="4000" b="1" spc="-89" dirty="0" smtClean="0">
                <a:solidFill>
                  <a:srgbClr val="FFFFFF"/>
                </a:solidFill>
                <a:latin typeface="Calibri" charset="0"/>
              </a:rPr>
              <a:t> </a:t>
            </a:r>
            <a:r>
              <a:rPr lang="en-US" b="1" spc="-60" dirty="0" smtClean="0">
                <a:solidFill>
                  <a:srgbClr val="FFFFFF"/>
                </a:solidFill>
                <a:latin typeface="Calibri" charset="0"/>
              </a:rPr>
              <a:t>EXPERIENCE</a:t>
            </a:r>
            <a:r>
              <a:rPr lang="en-US" b="1" dirty="0">
                <a:latin typeface="Calibri" charset="0"/>
              </a:rPr>
              <a:t/>
            </a:r>
            <a:br>
              <a:rPr lang="en-US" b="1" dirty="0">
                <a:latin typeface="Calibri" charset="0"/>
              </a:rPr>
            </a:br>
            <a:endParaRPr lang="en-US" b="1" dirty="0"/>
          </a:p>
        </p:txBody>
      </p:sp>
      <p:sp>
        <p:nvSpPr>
          <p:cNvPr id="3" name="Subtitle 2"/>
          <p:cNvSpPr>
            <a:spLocks noGrp="1"/>
          </p:cNvSpPr>
          <p:nvPr>
            <p:ph type="subTitle" idx="1"/>
          </p:nvPr>
        </p:nvSpPr>
        <p:spPr>
          <a:xfrm>
            <a:off x="1522412" y="5410200"/>
            <a:ext cx="9220199" cy="762000"/>
          </a:xfrm>
        </p:spPr>
        <p:txBody>
          <a:bodyPr/>
          <a:lstStyle/>
          <a:p>
            <a:r>
              <a:rPr lang="en-US" spc="-60" dirty="0" smtClean="0">
                <a:latin typeface="Calibri" charset="0"/>
              </a:rPr>
              <a:t>Restore Your Confidence With The ARTAS Hair Restoration Procedure</a:t>
            </a:r>
            <a:endParaRPr lang="en-US" dirty="0" smtClean="0">
              <a:latin typeface="Calibri" charset="0"/>
            </a:endParaRPr>
          </a:p>
          <a:p>
            <a:endParaRPr lang="en-US" dirty="0"/>
          </a:p>
        </p:txBody>
      </p:sp>
      <p:sp>
        <p:nvSpPr>
          <p:cNvPr id="6" name="TextBox 5"/>
          <p:cNvSpPr txBox="1"/>
          <p:nvPr/>
        </p:nvSpPr>
        <p:spPr>
          <a:xfrm>
            <a:off x="4347556" y="548640"/>
            <a:ext cx="184731" cy="369332"/>
          </a:xfrm>
          <a:prstGeom prst="rect">
            <a:avLst/>
          </a:prstGeom>
          <a:noFill/>
        </p:spPr>
        <p:txBody>
          <a:bodyPr wrap="none" rtlCol="0">
            <a:spAutoFit/>
          </a:bodyPr>
          <a:lstStyle/>
          <a:p>
            <a:endParaRPr lang="en-US" dirty="0"/>
          </a:p>
        </p:txBody>
      </p:sp>
      <p:sp>
        <p:nvSpPr>
          <p:cNvPr id="7" name="TextBox 6"/>
          <p:cNvSpPr txBox="1"/>
          <p:nvPr/>
        </p:nvSpPr>
        <p:spPr>
          <a:xfrm>
            <a:off x="11579629" y="639248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3516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 Or Strip Surgery</a:t>
            </a:r>
            <a:endParaRPr lang="en-US" dirty="0"/>
          </a:p>
        </p:txBody>
      </p:sp>
      <p:sp>
        <p:nvSpPr>
          <p:cNvPr id="5" name="TextBox 4"/>
          <p:cNvSpPr txBox="1"/>
          <p:nvPr/>
        </p:nvSpPr>
        <p:spPr>
          <a:xfrm>
            <a:off x="312597" y="4788295"/>
            <a:ext cx="3713296" cy="830997"/>
          </a:xfrm>
          <a:prstGeom prst="rect">
            <a:avLst/>
          </a:prstGeom>
          <a:noFill/>
        </p:spPr>
        <p:txBody>
          <a:bodyPr wrap="square" rtlCol="0">
            <a:spAutoFit/>
          </a:bodyPr>
          <a:lstStyle/>
          <a:p>
            <a:pPr algn="ctr"/>
            <a:r>
              <a:rPr lang="en-US" sz="1600" dirty="0" smtClean="0"/>
              <a:t>Strip Surgery Requires Cutting </a:t>
            </a:r>
            <a:br>
              <a:rPr lang="en-US" sz="1600" dirty="0" smtClean="0"/>
            </a:br>
            <a:r>
              <a:rPr lang="en-US" sz="1600" dirty="0" smtClean="0"/>
              <a:t>And Removing A Large Strip Of </a:t>
            </a:r>
            <a:br>
              <a:rPr lang="en-US" sz="1600" dirty="0" smtClean="0"/>
            </a:br>
            <a:r>
              <a:rPr lang="en-US" sz="1600" dirty="0" smtClean="0"/>
              <a:t>The Patient’s Scalp</a:t>
            </a:r>
          </a:p>
        </p:txBody>
      </p:sp>
      <p:sp>
        <p:nvSpPr>
          <p:cNvPr id="9" name="Rounded Rectangle 8"/>
          <p:cNvSpPr/>
          <p:nvPr/>
        </p:nvSpPr>
        <p:spPr>
          <a:xfrm>
            <a:off x="609441" y="1964830"/>
            <a:ext cx="3223955" cy="2703382"/>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rgbClr val="BFBFBF"/>
            </a:solidFill>
          </a:ln>
          <a:effectLst>
            <a:outerShdw blurRad="50800" dist="38100" dir="8100000" algn="tr" rotWithShape="0">
              <a:srgbClr val="000000">
                <a:alpha val="40000"/>
              </a:srgbClr>
            </a:outerShdw>
          </a:effectLst>
          <a:scene3d>
            <a:camera prst="orthographicFront"/>
            <a:lightRig rig="threePt" dir="t"/>
          </a:scene3d>
          <a:sp3d>
            <a:bevelT w="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482435" y="1954736"/>
            <a:ext cx="3223955" cy="2703382"/>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solidFill>
              <a:srgbClr val="BFBFBF"/>
            </a:solidFill>
          </a:ln>
          <a:effectLst>
            <a:outerShdw blurRad="50800" dist="38100" dir="8100000" algn="tr" rotWithShape="0">
              <a:srgbClr val="000000">
                <a:alpha val="40000"/>
              </a:srgbClr>
            </a:outerShdw>
          </a:effectLst>
          <a:scene3d>
            <a:camera prst="orthographicFront"/>
            <a:lightRig rig="threePt" dir="t"/>
          </a:scene3d>
          <a:sp3d>
            <a:bevelT w="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355429" y="1964830"/>
            <a:ext cx="3223955" cy="2703382"/>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a:ln>
            <a:solidFill>
              <a:srgbClr val="BFBFBF"/>
            </a:solidFill>
          </a:ln>
          <a:effectLst>
            <a:outerShdw blurRad="50800" dist="38100" dir="8100000" algn="tr" rotWithShape="0">
              <a:srgbClr val="000000">
                <a:alpha val="40000"/>
              </a:srgbClr>
            </a:outerShdw>
          </a:effectLst>
          <a:scene3d>
            <a:camera prst="orthographicFront"/>
            <a:lightRig rig="threePt" dir="t"/>
          </a:scene3d>
          <a:sp3d>
            <a:bevelT w="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32988" y="4788295"/>
            <a:ext cx="3509859" cy="584775"/>
          </a:xfrm>
          <a:prstGeom prst="rect">
            <a:avLst/>
          </a:prstGeom>
          <a:noFill/>
        </p:spPr>
        <p:txBody>
          <a:bodyPr wrap="square" rtlCol="0">
            <a:spAutoFit/>
          </a:bodyPr>
          <a:lstStyle/>
          <a:p>
            <a:pPr algn="ctr"/>
            <a:r>
              <a:rPr lang="en-US" sz="1600" dirty="0" smtClean="0"/>
              <a:t>The Wound Is Then Sutured Or Stapled Closed</a:t>
            </a:r>
          </a:p>
        </p:txBody>
      </p:sp>
      <p:sp>
        <p:nvSpPr>
          <p:cNvPr id="14" name="TextBox 13"/>
          <p:cNvSpPr txBox="1"/>
          <p:nvPr/>
        </p:nvSpPr>
        <p:spPr>
          <a:xfrm>
            <a:off x="8162930" y="4788295"/>
            <a:ext cx="3608952" cy="584775"/>
          </a:xfrm>
          <a:prstGeom prst="rect">
            <a:avLst/>
          </a:prstGeom>
          <a:noFill/>
        </p:spPr>
        <p:txBody>
          <a:bodyPr wrap="square" rtlCol="0">
            <a:spAutoFit/>
          </a:bodyPr>
          <a:lstStyle/>
          <a:p>
            <a:pPr algn="ctr"/>
            <a:r>
              <a:rPr lang="en-US" sz="1600" dirty="0" smtClean="0"/>
              <a:t>The Strip Procedure Leaves The Patient With A Large Linear Scar</a:t>
            </a:r>
          </a:p>
        </p:txBody>
      </p:sp>
      <p:sp>
        <p:nvSpPr>
          <p:cNvPr id="18" name="Rounded Rectangle 17"/>
          <p:cNvSpPr/>
          <p:nvPr/>
        </p:nvSpPr>
        <p:spPr>
          <a:xfrm>
            <a:off x="418863" y="5746255"/>
            <a:ext cx="11338110" cy="506520"/>
          </a:xfrm>
          <a:prstGeom prst="roundRect">
            <a:avLst/>
          </a:prstGeom>
          <a:solidFill>
            <a:srgbClr val="0070C0"/>
          </a:solidFill>
          <a:ln>
            <a:solidFill>
              <a:srgbClr val="BFBFBF"/>
            </a:solidFill>
          </a:ln>
          <a:effectLst>
            <a:outerShdw blurRad="50800" dist="38100" dir="8100000" algn="tr" rotWithShape="0">
              <a:srgbClr val="000000">
                <a:alpha val="40000"/>
              </a:srgbClr>
            </a:outerShdw>
          </a:effectLst>
          <a:scene3d>
            <a:camera prst="orthographicFront"/>
            <a:lightRig rig="threePt" dir="t"/>
          </a:scene3d>
          <a:sp3d>
            <a:bevelT w="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1258" y="5814849"/>
            <a:ext cx="11413321" cy="369332"/>
          </a:xfrm>
          <a:prstGeom prst="rect">
            <a:avLst/>
          </a:prstGeom>
        </p:spPr>
        <p:txBody>
          <a:bodyPr wrap="square">
            <a:spAutoFit/>
          </a:bodyPr>
          <a:lstStyle/>
          <a:p>
            <a:pPr algn="ctr"/>
            <a:r>
              <a:rPr lang="en-US" dirty="0" smtClean="0">
                <a:solidFill>
                  <a:schemeClr val="bg1"/>
                </a:solidFill>
              </a:rPr>
              <a:t>Patient Demand For Invasive Strip Surgery Is Declining In Favor Of Non-Invasive FUE</a:t>
            </a:r>
            <a:endParaRPr lang="en-US" dirty="0">
              <a:solidFill>
                <a:schemeClr val="bg1"/>
              </a:solidFill>
            </a:endParaRPr>
          </a:p>
        </p:txBody>
      </p:sp>
      <p:sp>
        <p:nvSpPr>
          <p:cNvPr id="12" name="Content Placeholder 2"/>
          <p:cNvSpPr>
            <a:spLocks noGrp="1"/>
          </p:cNvSpPr>
          <p:nvPr>
            <p:ph idx="1"/>
          </p:nvPr>
        </p:nvSpPr>
        <p:spPr>
          <a:xfrm>
            <a:off x="-6495" y="1354014"/>
            <a:ext cx="12188824" cy="457198"/>
          </a:xfrm>
        </p:spPr>
        <p:txBody>
          <a:bodyPr/>
          <a:lstStyle/>
          <a:p>
            <a:pPr marL="0" indent="0" algn="ctr">
              <a:lnSpc>
                <a:spcPct val="100000"/>
              </a:lnSpc>
              <a:spcBef>
                <a:spcPts val="130"/>
              </a:spcBef>
              <a:buNone/>
            </a:pPr>
            <a:r>
              <a:rPr lang="en-US" sz="2000" b="1" dirty="0" smtClean="0">
                <a:solidFill>
                  <a:schemeClr val="accent2"/>
                </a:solidFill>
                <a:latin typeface="+mj-lt"/>
              </a:rPr>
              <a:t>Potential Complications Can Include Ongoing Pain At The Scar Site And Potential Nerve Damage</a:t>
            </a:r>
            <a:endParaRPr lang="en-US" sz="2000" dirty="0">
              <a:latin typeface="+mj-lt"/>
            </a:endParaRPr>
          </a:p>
        </p:txBody>
      </p:sp>
    </p:spTree>
    <p:extLst>
      <p:ext uri="{BB962C8B-B14F-4D97-AF65-F5344CB8AC3E}">
        <p14:creationId xmlns:p14="http://schemas.microsoft.com/office/powerpoint/2010/main" val="1844486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ARTAS Recipient Site Making</a:t>
            </a:r>
            <a:endParaRPr lang="en-US" b="1" dirty="0"/>
          </a:p>
        </p:txBody>
      </p:sp>
      <p:sp>
        <p:nvSpPr>
          <p:cNvPr id="10" name="object 8"/>
          <p:cNvSpPr/>
          <p:nvPr/>
        </p:nvSpPr>
        <p:spPr>
          <a:xfrm>
            <a:off x="7542212" y="1295401"/>
            <a:ext cx="4191000" cy="4013687"/>
          </a:xfrm>
          <a:prstGeom prst="rect">
            <a:avLst/>
          </a:prstGeom>
          <a:blipFill>
            <a:blip r:embed="rId2" cstate="print"/>
            <a:stretch>
              <a:fillRect/>
            </a:stretch>
          </a:blipFill>
        </p:spPr>
        <p:txBody>
          <a:bodyPr wrap="square" lIns="0" tIns="0" rIns="0" bIns="0" rtlCol="0"/>
          <a:lstStyle/>
          <a:p>
            <a:endParaRPr/>
          </a:p>
        </p:txBody>
      </p:sp>
      <p:sp>
        <p:nvSpPr>
          <p:cNvPr id="8" name="TextBox 7"/>
          <p:cNvSpPr txBox="1"/>
          <p:nvPr/>
        </p:nvSpPr>
        <p:spPr>
          <a:xfrm>
            <a:off x="8066086" y="5396586"/>
            <a:ext cx="3143251" cy="215444"/>
          </a:xfrm>
          <a:prstGeom prst="rect">
            <a:avLst/>
          </a:prstGeom>
          <a:noFill/>
        </p:spPr>
        <p:txBody>
          <a:bodyPr wrap="square" rtlCol="0">
            <a:spAutoFit/>
          </a:bodyPr>
          <a:lstStyle/>
          <a:p>
            <a:pPr algn="ctr"/>
            <a:r>
              <a:rPr lang="en-US" sz="800" dirty="0" smtClean="0">
                <a:solidFill>
                  <a:schemeClr val="accent4"/>
                </a:solidFill>
                <a:latin typeface="Calibri" charset="0"/>
                <a:cs typeface="Calibri" charset="0"/>
              </a:rPr>
              <a:t>Photo courtesy of Berman Skin Institute, David A. Berman, MD</a:t>
            </a:r>
            <a:endParaRPr lang="en-US" sz="800" dirty="0">
              <a:solidFill>
                <a:schemeClr val="accent4"/>
              </a:solidFill>
              <a:latin typeface="Calibri" charset="0"/>
              <a:cs typeface="Calibri" charset="0"/>
            </a:endParaRPr>
          </a:p>
        </p:txBody>
      </p:sp>
      <p:sp>
        <p:nvSpPr>
          <p:cNvPr id="9" name="Content Placeholder 4"/>
          <p:cNvSpPr>
            <a:spLocks noGrp="1"/>
          </p:cNvSpPr>
          <p:nvPr>
            <p:ph idx="1"/>
          </p:nvPr>
        </p:nvSpPr>
        <p:spPr>
          <a:xfrm>
            <a:off x="609441" y="1295401"/>
            <a:ext cx="6551771" cy="4830763"/>
          </a:xfrm>
        </p:spPr>
        <p:txBody>
          <a:bodyPr/>
          <a:lstStyle/>
          <a:p>
            <a:pPr marL="0" indent="0">
              <a:lnSpc>
                <a:spcPct val="100000"/>
              </a:lnSpc>
              <a:spcBef>
                <a:spcPts val="130"/>
              </a:spcBef>
              <a:buNone/>
            </a:pPr>
            <a:r>
              <a:rPr lang="en-US" b="1" dirty="0">
                <a:solidFill>
                  <a:schemeClr val="accent2"/>
                </a:solidFill>
              </a:rPr>
              <a:t>What Happens To Existing Hair In The Transplant Area?</a:t>
            </a:r>
            <a:endParaRPr lang="en-US" dirty="0"/>
          </a:p>
          <a:p>
            <a:pPr>
              <a:spcBef>
                <a:spcPts val="600"/>
              </a:spcBef>
            </a:pPr>
            <a:r>
              <a:rPr lang="en-US" sz="2000" dirty="0"/>
              <a:t>Physician Uses The ARTAS Hair Studio™ Technology To Build Your Treatment Design </a:t>
            </a:r>
          </a:p>
          <a:p>
            <a:pPr>
              <a:spcBef>
                <a:spcPts val="600"/>
              </a:spcBef>
            </a:pPr>
            <a:r>
              <a:rPr lang="en-US" sz="2000" dirty="0"/>
              <a:t>Design Is Transferred To The ARTAS System For Robotic Site Making Pattern</a:t>
            </a:r>
          </a:p>
          <a:p>
            <a:pPr>
              <a:spcBef>
                <a:spcPts val="600"/>
              </a:spcBef>
            </a:pPr>
            <a:r>
              <a:rPr lang="en-US" sz="2000" dirty="0"/>
              <a:t>Harvested Hairs Are Implanted Into The Balding Or Thinning Areas Of Your </a:t>
            </a:r>
            <a:r>
              <a:rPr lang="en-US" sz="2000" dirty="0" smtClean="0"/>
              <a:t>Scalp</a:t>
            </a:r>
          </a:p>
          <a:p>
            <a:pPr>
              <a:spcBef>
                <a:spcPts val="600"/>
              </a:spcBef>
            </a:pPr>
            <a:endParaRPr lang="en-US" sz="2000" dirty="0"/>
          </a:p>
          <a:p>
            <a:pPr marL="0" indent="0" algn="ctr">
              <a:spcBef>
                <a:spcPts val="600"/>
              </a:spcBef>
              <a:buNone/>
            </a:pPr>
            <a:r>
              <a:rPr lang="en-US" dirty="0">
                <a:solidFill>
                  <a:schemeClr val="accent6"/>
                </a:solidFill>
              </a:rPr>
              <a:t>Appropriate Placement Of Hair Is Essential For Creating The Best Possible Aesthetic </a:t>
            </a:r>
            <a:r>
              <a:rPr lang="en-US" dirty="0" smtClean="0">
                <a:solidFill>
                  <a:schemeClr val="accent6"/>
                </a:solidFill>
              </a:rPr>
              <a:t>Outcome</a:t>
            </a:r>
            <a:endParaRPr lang="en-US" dirty="0">
              <a:solidFill>
                <a:schemeClr val="accent6"/>
              </a:solidFill>
            </a:endParaRPr>
          </a:p>
        </p:txBody>
      </p:sp>
    </p:spTree>
    <p:extLst>
      <p:ext uri="{BB962C8B-B14F-4D97-AF65-F5344CB8AC3E}">
        <p14:creationId xmlns:p14="http://schemas.microsoft.com/office/powerpoint/2010/main" val="1358649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txBox="1">
            <a:spLocks/>
          </p:cNvSpPr>
          <p:nvPr/>
        </p:nvSpPr>
        <p:spPr bwMode="auto">
          <a:xfrm>
            <a:off x="609441" y="1295401"/>
            <a:ext cx="6018371"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Calibri" charset="0"/>
              </a:defRPr>
            </a:lvl1pPr>
            <a:lvl2pPr marL="742950" indent="-285750" algn="l" rtl="0" eaLnBrk="1" fontAlgn="base" hangingPunct="1">
              <a:spcBef>
                <a:spcPct val="20000"/>
              </a:spcBef>
              <a:spcAft>
                <a:spcPct val="0"/>
              </a:spcAft>
              <a:buChar char="–"/>
              <a:defRPr sz="2000">
                <a:solidFill>
                  <a:schemeClr val="tx1"/>
                </a:solidFill>
                <a:latin typeface="+mn-lt"/>
                <a:cs typeface="Calibri" charset="0"/>
              </a:defRPr>
            </a:lvl2pPr>
            <a:lvl3pPr marL="1143000" indent="-228600" algn="l" rtl="0" eaLnBrk="1" fontAlgn="base" hangingPunct="1">
              <a:spcBef>
                <a:spcPct val="20000"/>
              </a:spcBef>
              <a:spcAft>
                <a:spcPct val="0"/>
              </a:spcAft>
              <a:buChar char="•"/>
              <a:defRPr sz="1800">
                <a:solidFill>
                  <a:schemeClr val="tx1"/>
                </a:solidFill>
                <a:latin typeface="+mn-lt"/>
                <a:cs typeface="Calibri" charset="0"/>
              </a:defRPr>
            </a:lvl3pPr>
            <a:lvl4pPr marL="1600200" indent="-228600" algn="l" rtl="0" eaLnBrk="1" fontAlgn="base" hangingPunct="1">
              <a:spcBef>
                <a:spcPct val="20000"/>
              </a:spcBef>
              <a:spcAft>
                <a:spcPct val="0"/>
              </a:spcAft>
              <a:buChar char="–"/>
              <a:defRPr sz="1600">
                <a:solidFill>
                  <a:schemeClr val="tx1"/>
                </a:solidFill>
                <a:latin typeface="+mn-lt"/>
                <a:cs typeface="Calibri" charset="0"/>
              </a:defRPr>
            </a:lvl4pPr>
            <a:lvl5pPr marL="2057400" indent="-228600" algn="l" rtl="0" eaLnBrk="1" fontAlgn="base" hangingPunct="1">
              <a:spcBef>
                <a:spcPct val="20000"/>
              </a:spcBef>
              <a:spcAft>
                <a:spcPct val="0"/>
              </a:spcAft>
              <a:buChar char="»"/>
              <a:defRPr sz="1600">
                <a:solidFill>
                  <a:schemeClr val="tx1"/>
                </a:solidFill>
                <a:latin typeface="+mn-lt"/>
                <a:cs typeface="Calibri"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nSpc>
                <a:spcPct val="100000"/>
              </a:lnSpc>
              <a:spcBef>
                <a:spcPts val="130"/>
              </a:spcBef>
              <a:buNone/>
            </a:pPr>
            <a:r>
              <a:rPr lang="en-US" b="1" dirty="0">
                <a:solidFill>
                  <a:schemeClr val="accent2"/>
                </a:solidFill>
              </a:rPr>
              <a:t>Do You Need A Haircut Before The Procedure?</a:t>
            </a:r>
            <a:endParaRPr lang="en-US" dirty="0"/>
          </a:p>
          <a:p>
            <a:pPr>
              <a:spcBef>
                <a:spcPts val="600"/>
              </a:spcBef>
            </a:pPr>
            <a:r>
              <a:rPr lang="en-US" sz="2000" dirty="0"/>
              <a:t>Consider A Transitional Haircut A Month Prior To Your ARTAS Robotic Procedure</a:t>
            </a:r>
            <a:endParaRPr lang="en-US" sz="1000" dirty="0"/>
          </a:p>
          <a:p>
            <a:pPr>
              <a:spcBef>
                <a:spcPts val="600"/>
              </a:spcBef>
            </a:pPr>
            <a:r>
              <a:rPr lang="en-US" sz="2000" dirty="0"/>
              <a:t>Your Hair Should Be 1 Millimeter In Length The Day Of Your Procedure</a:t>
            </a:r>
            <a:endParaRPr lang="en-US" sz="1000" dirty="0"/>
          </a:p>
          <a:p>
            <a:pPr>
              <a:spcBef>
                <a:spcPts val="600"/>
              </a:spcBef>
            </a:pPr>
            <a:r>
              <a:rPr lang="en-US" sz="2000" dirty="0"/>
              <a:t>Within 7 - 10 Days After Your ARTAS Robotic Procedure, Your Donor Area Will Be Nearly Undetectable</a:t>
            </a:r>
            <a:endParaRPr lang="en-US" kern="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7812" y="1295400"/>
            <a:ext cx="5029200" cy="5029200"/>
          </a:xfrm>
          <a:prstGeom prst="rect">
            <a:avLst/>
          </a:prstGeom>
        </p:spPr>
      </p:pic>
      <p:sp>
        <p:nvSpPr>
          <p:cNvPr id="2" name="Title 1"/>
          <p:cNvSpPr>
            <a:spLocks noGrp="1"/>
          </p:cNvSpPr>
          <p:nvPr>
            <p:ph type="title"/>
          </p:nvPr>
        </p:nvSpPr>
        <p:spPr>
          <a:xfrm>
            <a:off x="609440" y="152399"/>
            <a:ext cx="10969943" cy="838200"/>
          </a:xfrm>
        </p:spPr>
        <p:txBody>
          <a:bodyPr/>
          <a:lstStyle/>
          <a:p>
            <a:pPr>
              <a:spcBef>
                <a:spcPts val="600"/>
              </a:spcBef>
            </a:pPr>
            <a:r>
              <a:rPr lang="en-US" b="1" dirty="0" smtClean="0"/>
              <a:t>Preparing For Your ARTAS Procedure –</a:t>
            </a:r>
            <a:br>
              <a:rPr lang="en-US" b="1" dirty="0" smtClean="0"/>
            </a:br>
            <a:r>
              <a:rPr lang="en-US" b="1" dirty="0" smtClean="0"/>
              <a:t>Steps For A Transitional Haircut</a:t>
            </a:r>
            <a:endParaRPr lang="en-US" b="1" dirty="0"/>
          </a:p>
        </p:txBody>
      </p:sp>
      <p:sp>
        <p:nvSpPr>
          <p:cNvPr id="6" name="Content Placeholder 2"/>
          <p:cNvSpPr txBox="1">
            <a:spLocks/>
          </p:cNvSpPr>
          <p:nvPr/>
        </p:nvSpPr>
        <p:spPr bwMode="auto">
          <a:xfrm>
            <a:off x="6704012" y="1404732"/>
            <a:ext cx="5029200" cy="30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Calibri" charset="0"/>
              </a:defRPr>
            </a:lvl1pPr>
            <a:lvl2pPr marL="742950" indent="-285750" algn="l" rtl="0" eaLnBrk="1" fontAlgn="base" hangingPunct="1">
              <a:spcBef>
                <a:spcPct val="20000"/>
              </a:spcBef>
              <a:spcAft>
                <a:spcPct val="0"/>
              </a:spcAft>
              <a:buChar char="–"/>
              <a:defRPr sz="2000">
                <a:solidFill>
                  <a:schemeClr val="tx1"/>
                </a:solidFill>
                <a:latin typeface="+mn-lt"/>
                <a:cs typeface="Calibri" charset="0"/>
              </a:defRPr>
            </a:lvl2pPr>
            <a:lvl3pPr marL="1143000" indent="-228600" algn="l" rtl="0" eaLnBrk="1" fontAlgn="base" hangingPunct="1">
              <a:spcBef>
                <a:spcPct val="20000"/>
              </a:spcBef>
              <a:spcAft>
                <a:spcPct val="0"/>
              </a:spcAft>
              <a:buChar char="•"/>
              <a:defRPr sz="1800">
                <a:solidFill>
                  <a:schemeClr val="tx1"/>
                </a:solidFill>
                <a:latin typeface="+mn-lt"/>
                <a:cs typeface="Calibri" charset="0"/>
              </a:defRPr>
            </a:lvl3pPr>
            <a:lvl4pPr marL="1600200" indent="-228600" algn="l" rtl="0" eaLnBrk="1" fontAlgn="base" hangingPunct="1">
              <a:spcBef>
                <a:spcPct val="20000"/>
              </a:spcBef>
              <a:spcAft>
                <a:spcPct val="0"/>
              </a:spcAft>
              <a:buChar char="–"/>
              <a:defRPr sz="1600">
                <a:solidFill>
                  <a:schemeClr val="tx1"/>
                </a:solidFill>
                <a:latin typeface="+mn-lt"/>
                <a:cs typeface="Calibri" charset="0"/>
              </a:defRPr>
            </a:lvl4pPr>
            <a:lvl5pPr marL="2057400" indent="-228600" algn="l" rtl="0" eaLnBrk="1" fontAlgn="base" hangingPunct="1">
              <a:spcBef>
                <a:spcPct val="20000"/>
              </a:spcBef>
              <a:spcAft>
                <a:spcPct val="0"/>
              </a:spcAft>
              <a:buChar char="»"/>
              <a:defRPr sz="1600">
                <a:solidFill>
                  <a:schemeClr val="tx1"/>
                </a:solidFill>
                <a:latin typeface="+mn-lt"/>
                <a:cs typeface="Calibri"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ts val="130"/>
              </a:spcBef>
              <a:buFontTx/>
              <a:buNone/>
            </a:pPr>
            <a:r>
              <a:rPr lang="en-US" sz="1600" b="1" kern="0" dirty="0" smtClean="0">
                <a:solidFill>
                  <a:schemeClr val="accent2"/>
                </a:solidFill>
                <a:latin typeface="+mj-lt"/>
              </a:rPr>
              <a:t>Steps for Transitional Haircut</a:t>
            </a:r>
            <a:endParaRPr lang="en-US" sz="1600" kern="0" dirty="0">
              <a:latin typeface="+mj-lt"/>
            </a:endParaRPr>
          </a:p>
        </p:txBody>
      </p:sp>
      <p:sp>
        <p:nvSpPr>
          <p:cNvPr id="7" name="Content Placeholder 2"/>
          <p:cNvSpPr txBox="1">
            <a:spLocks/>
          </p:cNvSpPr>
          <p:nvPr/>
        </p:nvSpPr>
        <p:spPr bwMode="auto">
          <a:xfrm>
            <a:off x="9447212" y="2249557"/>
            <a:ext cx="1981200" cy="56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Calibri" charset="0"/>
              </a:defRPr>
            </a:lvl1pPr>
            <a:lvl2pPr marL="742950" indent="-285750" algn="l" rtl="0" eaLnBrk="1" fontAlgn="base" hangingPunct="1">
              <a:spcBef>
                <a:spcPct val="20000"/>
              </a:spcBef>
              <a:spcAft>
                <a:spcPct val="0"/>
              </a:spcAft>
              <a:buChar char="–"/>
              <a:defRPr sz="2000">
                <a:solidFill>
                  <a:schemeClr val="tx1"/>
                </a:solidFill>
                <a:latin typeface="+mn-lt"/>
                <a:cs typeface="Calibri" charset="0"/>
              </a:defRPr>
            </a:lvl2pPr>
            <a:lvl3pPr marL="1143000" indent="-228600" algn="l" rtl="0" eaLnBrk="1" fontAlgn="base" hangingPunct="1">
              <a:spcBef>
                <a:spcPct val="20000"/>
              </a:spcBef>
              <a:spcAft>
                <a:spcPct val="0"/>
              </a:spcAft>
              <a:buChar char="•"/>
              <a:defRPr sz="1800">
                <a:solidFill>
                  <a:schemeClr val="tx1"/>
                </a:solidFill>
                <a:latin typeface="+mn-lt"/>
                <a:cs typeface="Calibri" charset="0"/>
              </a:defRPr>
            </a:lvl3pPr>
            <a:lvl4pPr marL="1600200" indent="-228600" algn="l" rtl="0" eaLnBrk="1" fontAlgn="base" hangingPunct="1">
              <a:spcBef>
                <a:spcPct val="20000"/>
              </a:spcBef>
              <a:spcAft>
                <a:spcPct val="0"/>
              </a:spcAft>
              <a:buChar char="–"/>
              <a:defRPr sz="1600">
                <a:solidFill>
                  <a:schemeClr val="tx1"/>
                </a:solidFill>
                <a:latin typeface="+mn-lt"/>
                <a:cs typeface="Calibri" charset="0"/>
              </a:defRPr>
            </a:lvl4pPr>
            <a:lvl5pPr marL="2057400" indent="-228600" algn="l" rtl="0" eaLnBrk="1" fontAlgn="base" hangingPunct="1">
              <a:spcBef>
                <a:spcPct val="20000"/>
              </a:spcBef>
              <a:spcAft>
                <a:spcPct val="0"/>
              </a:spcAft>
              <a:buChar char="»"/>
              <a:defRPr sz="1600">
                <a:solidFill>
                  <a:schemeClr val="tx1"/>
                </a:solidFill>
                <a:latin typeface="+mn-lt"/>
                <a:cs typeface="Calibri"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ts val="130"/>
              </a:spcBef>
              <a:buFontTx/>
              <a:buNone/>
            </a:pPr>
            <a:r>
              <a:rPr lang="en-US" sz="1000" kern="0" dirty="0" smtClean="0">
                <a:latin typeface="+mj-lt"/>
              </a:rPr>
              <a:t>1. Start with your original haircut</a:t>
            </a:r>
            <a:endParaRPr lang="en-US" sz="1000" kern="0" dirty="0">
              <a:latin typeface="+mj-lt"/>
            </a:endParaRPr>
          </a:p>
        </p:txBody>
      </p:sp>
      <p:sp>
        <p:nvSpPr>
          <p:cNvPr id="9" name="Content Placeholder 2"/>
          <p:cNvSpPr txBox="1">
            <a:spLocks/>
          </p:cNvSpPr>
          <p:nvPr/>
        </p:nvSpPr>
        <p:spPr bwMode="auto">
          <a:xfrm>
            <a:off x="9447212" y="3694044"/>
            <a:ext cx="1981200" cy="87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Calibri" charset="0"/>
              </a:defRPr>
            </a:lvl1pPr>
            <a:lvl2pPr marL="742950" indent="-285750" algn="l" rtl="0" eaLnBrk="1" fontAlgn="base" hangingPunct="1">
              <a:spcBef>
                <a:spcPct val="20000"/>
              </a:spcBef>
              <a:spcAft>
                <a:spcPct val="0"/>
              </a:spcAft>
              <a:buChar char="–"/>
              <a:defRPr sz="2000">
                <a:solidFill>
                  <a:schemeClr val="tx1"/>
                </a:solidFill>
                <a:latin typeface="+mn-lt"/>
                <a:cs typeface="Calibri" charset="0"/>
              </a:defRPr>
            </a:lvl2pPr>
            <a:lvl3pPr marL="1143000" indent="-228600" algn="l" rtl="0" eaLnBrk="1" fontAlgn="base" hangingPunct="1">
              <a:spcBef>
                <a:spcPct val="20000"/>
              </a:spcBef>
              <a:spcAft>
                <a:spcPct val="0"/>
              </a:spcAft>
              <a:buChar char="•"/>
              <a:defRPr sz="1800">
                <a:solidFill>
                  <a:schemeClr val="tx1"/>
                </a:solidFill>
                <a:latin typeface="+mn-lt"/>
                <a:cs typeface="Calibri" charset="0"/>
              </a:defRPr>
            </a:lvl3pPr>
            <a:lvl4pPr marL="1600200" indent="-228600" algn="l" rtl="0" eaLnBrk="1" fontAlgn="base" hangingPunct="1">
              <a:spcBef>
                <a:spcPct val="20000"/>
              </a:spcBef>
              <a:spcAft>
                <a:spcPct val="0"/>
              </a:spcAft>
              <a:buChar char="–"/>
              <a:defRPr sz="1600">
                <a:solidFill>
                  <a:schemeClr val="tx1"/>
                </a:solidFill>
                <a:latin typeface="+mn-lt"/>
                <a:cs typeface="Calibri" charset="0"/>
              </a:defRPr>
            </a:lvl4pPr>
            <a:lvl5pPr marL="2057400" indent="-228600" algn="l" rtl="0" eaLnBrk="1" fontAlgn="base" hangingPunct="1">
              <a:spcBef>
                <a:spcPct val="20000"/>
              </a:spcBef>
              <a:spcAft>
                <a:spcPct val="0"/>
              </a:spcAft>
              <a:buChar char="»"/>
              <a:defRPr sz="1600">
                <a:solidFill>
                  <a:schemeClr val="tx1"/>
                </a:solidFill>
                <a:latin typeface="+mn-lt"/>
                <a:cs typeface="Calibri"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ts val="130"/>
              </a:spcBef>
              <a:buFontTx/>
              <a:buNone/>
            </a:pPr>
            <a:r>
              <a:rPr lang="en-US" sz="1000" kern="0" dirty="0" smtClean="0">
                <a:latin typeface="+mj-lt"/>
              </a:rPr>
              <a:t>2. A month prior to your ARTAS Robotic Procedure, shorten your hair length to 3 millimeters</a:t>
            </a:r>
            <a:endParaRPr lang="en-US" sz="1000" kern="0" dirty="0">
              <a:latin typeface="+mj-lt"/>
            </a:endParaRPr>
          </a:p>
        </p:txBody>
      </p:sp>
      <p:sp>
        <p:nvSpPr>
          <p:cNvPr id="10" name="Content Placeholder 2"/>
          <p:cNvSpPr txBox="1">
            <a:spLocks/>
          </p:cNvSpPr>
          <p:nvPr/>
        </p:nvSpPr>
        <p:spPr bwMode="auto">
          <a:xfrm>
            <a:off x="9447212" y="5165036"/>
            <a:ext cx="1981200" cy="87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Calibri" charset="0"/>
              </a:defRPr>
            </a:lvl1pPr>
            <a:lvl2pPr marL="742950" indent="-285750" algn="l" rtl="0" eaLnBrk="1" fontAlgn="base" hangingPunct="1">
              <a:spcBef>
                <a:spcPct val="20000"/>
              </a:spcBef>
              <a:spcAft>
                <a:spcPct val="0"/>
              </a:spcAft>
              <a:buChar char="–"/>
              <a:defRPr sz="2000">
                <a:solidFill>
                  <a:schemeClr val="tx1"/>
                </a:solidFill>
                <a:latin typeface="+mn-lt"/>
                <a:cs typeface="Calibri" charset="0"/>
              </a:defRPr>
            </a:lvl2pPr>
            <a:lvl3pPr marL="1143000" indent="-228600" algn="l" rtl="0" eaLnBrk="1" fontAlgn="base" hangingPunct="1">
              <a:spcBef>
                <a:spcPct val="20000"/>
              </a:spcBef>
              <a:spcAft>
                <a:spcPct val="0"/>
              </a:spcAft>
              <a:buChar char="•"/>
              <a:defRPr sz="1800">
                <a:solidFill>
                  <a:schemeClr val="tx1"/>
                </a:solidFill>
                <a:latin typeface="+mn-lt"/>
                <a:cs typeface="Calibri" charset="0"/>
              </a:defRPr>
            </a:lvl3pPr>
            <a:lvl4pPr marL="1600200" indent="-228600" algn="l" rtl="0" eaLnBrk="1" fontAlgn="base" hangingPunct="1">
              <a:spcBef>
                <a:spcPct val="20000"/>
              </a:spcBef>
              <a:spcAft>
                <a:spcPct val="0"/>
              </a:spcAft>
              <a:buChar char="–"/>
              <a:defRPr sz="1600">
                <a:solidFill>
                  <a:schemeClr val="tx1"/>
                </a:solidFill>
                <a:latin typeface="+mn-lt"/>
                <a:cs typeface="Calibri" charset="0"/>
              </a:defRPr>
            </a:lvl4pPr>
            <a:lvl5pPr marL="2057400" indent="-228600" algn="l" rtl="0" eaLnBrk="1" fontAlgn="base" hangingPunct="1">
              <a:spcBef>
                <a:spcPct val="20000"/>
              </a:spcBef>
              <a:spcAft>
                <a:spcPct val="0"/>
              </a:spcAft>
              <a:buChar char="»"/>
              <a:defRPr sz="1600">
                <a:solidFill>
                  <a:schemeClr val="tx1"/>
                </a:solidFill>
                <a:latin typeface="+mn-lt"/>
                <a:cs typeface="Calibri"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ts val="130"/>
              </a:spcBef>
              <a:buNone/>
            </a:pPr>
            <a:r>
              <a:rPr lang="en-US" sz="1000" kern="0" dirty="0" smtClean="0">
                <a:latin typeface="+mj-lt"/>
              </a:rPr>
              <a:t>3. 2-3 </a:t>
            </a:r>
            <a:r>
              <a:rPr lang="en-US" sz="1000" kern="0" dirty="0">
                <a:latin typeface="+mj-lt"/>
              </a:rPr>
              <a:t>d</a:t>
            </a:r>
            <a:r>
              <a:rPr lang="en-US" sz="1000" kern="0" dirty="0" smtClean="0">
                <a:latin typeface="+mj-lt"/>
              </a:rPr>
              <a:t>ays prior </a:t>
            </a:r>
            <a:r>
              <a:rPr lang="en-US" sz="1000" kern="0" dirty="0"/>
              <a:t>ARTAS Robotic </a:t>
            </a:r>
            <a:r>
              <a:rPr lang="en-US" sz="1000" kern="0" dirty="0" smtClean="0"/>
              <a:t>Procedure, shorten </a:t>
            </a:r>
            <a:r>
              <a:rPr lang="en-US" sz="1000" kern="0" dirty="0"/>
              <a:t>your hair length to </a:t>
            </a:r>
            <a:r>
              <a:rPr lang="en-US" sz="1000" kern="0" dirty="0" smtClean="0"/>
              <a:t>1 </a:t>
            </a:r>
            <a:r>
              <a:rPr lang="en-US" sz="1000" kern="0" dirty="0"/>
              <a:t>millimeters</a:t>
            </a:r>
          </a:p>
          <a:p>
            <a:pPr marL="0" indent="0">
              <a:spcBef>
                <a:spcPts val="130"/>
              </a:spcBef>
              <a:buFontTx/>
              <a:buNone/>
            </a:pPr>
            <a:endParaRPr lang="en-US" sz="1000" kern="0" dirty="0">
              <a:latin typeface="+mj-lt"/>
            </a:endParaRPr>
          </a:p>
        </p:txBody>
      </p:sp>
    </p:spTree>
    <p:extLst>
      <p:ext uri="{BB962C8B-B14F-4D97-AF65-F5344CB8AC3E}">
        <p14:creationId xmlns:p14="http://schemas.microsoft.com/office/powerpoint/2010/main" val="882747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 Of The ARTAS Procedure </a:t>
            </a:r>
            <a:r>
              <a:rPr lang="mr-IN" b="1" dirty="0" smtClean="0"/>
              <a:t>–</a:t>
            </a:r>
            <a:r>
              <a:rPr lang="en-US" b="1" dirty="0" smtClean="0"/>
              <a:t> What To Expect</a:t>
            </a:r>
            <a:endParaRPr lang="en-US" b="1" dirty="0"/>
          </a:p>
        </p:txBody>
      </p:sp>
      <p:pic>
        <p:nvPicPr>
          <p:cNvPr id="3" name="Picture 2"/>
          <p:cNvPicPr>
            <a:picLocks noChangeAspect="1"/>
          </p:cNvPicPr>
          <p:nvPr/>
        </p:nvPicPr>
        <p:blipFill rotWithShape="1">
          <a:blip r:embed="rId2">
            <a:alphaModFix amt="24000"/>
            <a:extLst>
              <a:ext uri="{BEBA8EAE-BF5A-486C-A8C5-ECC9F3942E4B}">
                <a14:imgProps xmlns:a14="http://schemas.microsoft.com/office/drawing/2010/main">
                  <a14:imgLayer r:embed="rId3">
                    <a14:imgEffect>
                      <a14:artisticGlowDiffused trans="100000" intensity="4"/>
                    </a14:imgEffect>
                  </a14:imgLayer>
                </a14:imgProps>
              </a:ext>
              <a:ext uri="{28A0092B-C50C-407E-A947-70E740481C1C}">
                <a14:useLocalDpi xmlns:a14="http://schemas.microsoft.com/office/drawing/2010/main" val="0"/>
              </a:ext>
            </a:extLst>
          </a:blip>
          <a:srcRect l="21372" t="2968"/>
          <a:stretch/>
        </p:blipFill>
        <p:spPr>
          <a:xfrm>
            <a:off x="5256212" y="1219693"/>
            <a:ext cx="7161371" cy="4982178"/>
          </a:xfrm>
          <a:prstGeom prst="rect">
            <a:avLst/>
          </a:prstGeom>
          <a:ln>
            <a:noFill/>
          </a:ln>
          <a:effectLst>
            <a:softEdge rad="635000"/>
          </a:effectLst>
        </p:spPr>
      </p:pic>
      <p:sp>
        <p:nvSpPr>
          <p:cNvPr id="11" name="Content Placeholder 4"/>
          <p:cNvSpPr txBox="1">
            <a:spLocks/>
          </p:cNvSpPr>
          <p:nvPr/>
        </p:nvSpPr>
        <p:spPr bwMode="auto">
          <a:xfrm>
            <a:off x="609441" y="1295401"/>
            <a:ext cx="7161371"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Calibri" charset="0"/>
              </a:defRPr>
            </a:lvl1pPr>
            <a:lvl2pPr marL="742950" indent="-285750" algn="l" rtl="0" eaLnBrk="1" fontAlgn="base" hangingPunct="1">
              <a:spcBef>
                <a:spcPct val="20000"/>
              </a:spcBef>
              <a:spcAft>
                <a:spcPct val="0"/>
              </a:spcAft>
              <a:buChar char="–"/>
              <a:defRPr sz="2000">
                <a:solidFill>
                  <a:schemeClr val="tx1"/>
                </a:solidFill>
                <a:latin typeface="+mn-lt"/>
                <a:cs typeface="Calibri" charset="0"/>
              </a:defRPr>
            </a:lvl2pPr>
            <a:lvl3pPr marL="1143000" indent="-228600" algn="l" rtl="0" eaLnBrk="1" fontAlgn="base" hangingPunct="1">
              <a:spcBef>
                <a:spcPct val="20000"/>
              </a:spcBef>
              <a:spcAft>
                <a:spcPct val="0"/>
              </a:spcAft>
              <a:buChar char="•"/>
              <a:defRPr sz="1800">
                <a:solidFill>
                  <a:schemeClr val="tx1"/>
                </a:solidFill>
                <a:latin typeface="+mn-lt"/>
                <a:cs typeface="Calibri" charset="0"/>
              </a:defRPr>
            </a:lvl3pPr>
            <a:lvl4pPr marL="1600200" indent="-228600" algn="l" rtl="0" eaLnBrk="1" fontAlgn="base" hangingPunct="1">
              <a:spcBef>
                <a:spcPct val="20000"/>
              </a:spcBef>
              <a:spcAft>
                <a:spcPct val="0"/>
              </a:spcAft>
              <a:buChar char="–"/>
              <a:defRPr sz="1600">
                <a:solidFill>
                  <a:schemeClr val="tx1"/>
                </a:solidFill>
                <a:latin typeface="+mn-lt"/>
                <a:cs typeface="Calibri" charset="0"/>
              </a:defRPr>
            </a:lvl4pPr>
            <a:lvl5pPr marL="2057400" indent="-228600" algn="l" rtl="0" eaLnBrk="1" fontAlgn="base" hangingPunct="1">
              <a:spcBef>
                <a:spcPct val="20000"/>
              </a:spcBef>
              <a:spcAft>
                <a:spcPct val="0"/>
              </a:spcAft>
              <a:buChar char="»"/>
              <a:defRPr sz="1600">
                <a:solidFill>
                  <a:schemeClr val="tx1"/>
                </a:solidFill>
                <a:latin typeface="+mn-lt"/>
                <a:cs typeface="Calibri"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nSpc>
                <a:spcPct val="100000"/>
              </a:lnSpc>
              <a:spcBef>
                <a:spcPts val="130"/>
              </a:spcBef>
              <a:buNone/>
            </a:pPr>
            <a:r>
              <a:rPr lang="en-US" b="1" dirty="0">
                <a:solidFill>
                  <a:schemeClr val="accent2"/>
                </a:solidFill>
              </a:rPr>
              <a:t>Day Of Your Procedure</a:t>
            </a:r>
            <a:endParaRPr lang="en-US" dirty="0"/>
          </a:p>
          <a:p>
            <a:pPr fontAlgn="t"/>
            <a:r>
              <a:rPr lang="en-US" sz="2000" dirty="0"/>
              <a:t>Wear Comfortable Clothes</a:t>
            </a:r>
          </a:p>
          <a:p>
            <a:pPr fontAlgn="t"/>
            <a:r>
              <a:rPr lang="en-US" sz="2000" dirty="0"/>
              <a:t>Designate Someone To Drive To And From Your Procedure</a:t>
            </a:r>
          </a:p>
          <a:p>
            <a:pPr fontAlgn="t"/>
            <a:r>
              <a:rPr lang="en-US" sz="2000" dirty="0"/>
              <a:t>Your Physician May Provide Entertainment, Or You May Want </a:t>
            </a:r>
            <a:r>
              <a:rPr lang="en-US" sz="2000" dirty="0" smtClean="0"/>
              <a:t/>
            </a:r>
            <a:br>
              <a:rPr lang="en-US" sz="2000" dirty="0" smtClean="0"/>
            </a:br>
            <a:r>
              <a:rPr lang="en-US" sz="2000" dirty="0" smtClean="0"/>
              <a:t>To </a:t>
            </a:r>
            <a:r>
              <a:rPr lang="en-US" sz="2000" dirty="0"/>
              <a:t>Bring Something From </a:t>
            </a:r>
            <a:r>
              <a:rPr lang="en-US" sz="2000" dirty="0" smtClean="0"/>
              <a:t>Home</a:t>
            </a:r>
          </a:p>
          <a:p>
            <a:pPr fontAlgn="t"/>
            <a:endParaRPr lang="en-US" sz="2000" dirty="0"/>
          </a:p>
          <a:p>
            <a:pPr marL="0" indent="0">
              <a:spcBef>
                <a:spcPts val="130"/>
              </a:spcBef>
              <a:buFontTx/>
              <a:buNone/>
            </a:pPr>
            <a:r>
              <a:rPr lang="en-US" b="1" kern="0" dirty="0">
                <a:solidFill>
                  <a:schemeClr val="accent2"/>
                </a:solidFill>
              </a:rPr>
              <a:t>During Your Procedure</a:t>
            </a:r>
            <a:endParaRPr lang="en-US" kern="0" dirty="0"/>
          </a:p>
          <a:p>
            <a:r>
              <a:rPr lang="en-US" sz="2000" dirty="0">
                <a:solidFill>
                  <a:schemeClr val="dk1"/>
                </a:solidFill>
              </a:rPr>
              <a:t>Your Physician And ARTAS Team Will Do Everything To Ensure That You Are Comfortable</a:t>
            </a:r>
          </a:p>
          <a:p>
            <a:r>
              <a:rPr lang="en-US" sz="2000" dirty="0">
                <a:solidFill>
                  <a:schemeClr val="dk1"/>
                </a:solidFill>
              </a:rPr>
              <a:t>There Will Be Time For Breaks And Lunch During The Procedure</a:t>
            </a:r>
          </a:p>
        </p:txBody>
      </p:sp>
    </p:spTree>
    <p:extLst>
      <p:ext uri="{BB962C8B-B14F-4D97-AF65-F5344CB8AC3E}">
        <p14:creationId xmlns:p14="http://schemas.microsoft.com/office/powerpoint/2010/main" val="677997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 Of The ARTAS Procedure </a:t>
            </a:r>
            <a:r>
              <a:rPr lang="mr-IN" b="1" dirty="0" smtClean="0"/>
              <a:t>–</a:t>
            </a:r>
            <a:r>
              <a:rPr lang="en-US" b="1" dirty="0" smtClean="0"/>
              <a:t> What To Expect</a:t>
            </a:r>
            <a:endParaRPr lang="en-US" b="1" dirty="0"/>
          </a:p>
        </p:txBody>
      </p:sp>
      <p:pic>
        <p:nvPicPr>
          <p:cNvPr id="5" name="Picture 4"/>
          <p:cNvPicPr>
            <a:picLocks noChangeAspect="1"/>
          </p:cNvPicPr>
          <p:nvPr/>
        </p:nvPicPr>
        <p:blipFill rotWithShape="1">
          <a:blip r:embed="rId2">
            <a:alphaModFix amt="24000"/>
            <a:extLst>
              <a:ext uri="{BEBA8EAE-BF5A-486C-A8C5-ECC9F3942E4B}">
                <a14:imgProps xmlns:a14="http://schemas.microsoft.com/office/drawing/2010/main">
                  <a14:imgLayer r:embed="rId3">
                    <a14:imgEffect>
                      <a14:artisticGlowDiffused trans="100000" intensity="4"/>
                    </a14:imgEffect>
                  </a14:imgLayer>
                </a14:imgProps>
              </a:ext>
              <a:ext uri="{28A0092B-C50C-407E-A947-70E740481C1C}">
                <a14:useLocalDpi xmlns:a14="http://schemas.microsoft.com/office/drawing/2010/main" val="0"/>
              </a:ext>
            </a:extLst>
          </a:blip>
          <a:srcRect l="21372" t="2968"/>
          <a:stretch/>
        </p:blipFill>
        <p:spPr>
          <a:xfrm>
            <a:off x="4875212" y="1342419"/>
            <a:ext cx="7161371" cy="4982178"/>
          </a:xfrm>
          <a:prstGeom prst="rect">
            <a:avLst/>
          </a:prstGeom>
          <a:ln>
            <a:noFill/>
          </a:ln>
          <a:effectLst>
            <a:softEdge rad="635000"/>
          </a:effectLst>
        </p:spPr>
      </p:pic>
      <p:sp>
        <p:nvSpPr>
          <p:cNvPr id="8" name="Content Placeholder 4"/>
          <p:cNvSpPr txBox="1">
            <a:spLocks/>
          </p:cNvSpPr>
          <p:nvPr/>
        </p:nvSpPr>
        <p:spPr bwMode="auto">
          <a:xfrm>
            <a:off x="609441" y="1295401"/>
            <a:ext cx="6018371"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Calibri" charset="0"/>
              </a:defRPr>
            </a:lvl1pPr>
            <a:lvl2pPr marL="742950" indent="-285750" algn="l" rtl="0" eaLnBrk="1" fontAlgn="base" hangingPunct="1">
              <a:spcBef>
                <a:spcPct val="20000"/>
              </a:spcBef>
              <a:spcAft>
                <a:spcPct val="0"/>
              </a:spcAft>
              <a:buChar char="–"/>
              <a:defRPr sz="2000">
                <a:solidFill>
                  <a:schemeClr val="tx1"/>
                </a:solidFill>
                <a:latin typeface="+mn-lt"/>
                <a:cs typeface="Calibri" charset="0"/>
              </a:defRPr>
            </a:lvl2pPr>
            <a:lvl3pPr marL="1143000" indent="-228600" algn="l" rtl="0" eaLnBrk="1" fontAlgn="base" hangingPunct="1">
              <a:spcBef>
                <a:spcPct val="20000"/>
              </a:spcBef>
              <a:spcAft>
                <a:spcPct val="0"/>
              </a:spcAft>
              <a:buChar char="•"/>
              <a:defRPr sz="1800">
                <a:solidFill>
                  <a:schemeClr val="tx1"/>
                </a:solidFill>
                <a:latin typeface="+mn-lt"/>
                <a:cs typeface="Calibri" charset="0"/>
              </a:defRPr>
            </a:lvl3pPr>
            <a:lvl4pPr marL="1600200" indent="-228600" algn="l" rtl="0" eaLnBrk="1" fontAlgn="base" hangingPunct="1">
              <a:spcBef>
                <a:spcPct val="20000"/>
              </a:spcBef>
              <a:spcAft>
                <a:spcPct val="0"/>
              </a:spcAft>
              <a:buChar char="–"/>
              <a:defRPr sz="1600">
                <a:solidFill>
                  <a:schemeClr val="tx1"/>
                </a:solidFill>
                <a:latin typeface="+mn-lt"/>
                <a:cs typeface="Calibri" charset="0"/>
              </a:defRPr>
            </a:lvl4pPr>
            <a:lvl5pPr marL="2057400" indent="-228600" algn="l" rtl="0" eaLnBrk="1" fontAlgn="base" hangingPunct="1">
              <a:spcBef>
                <a:spcPct val="20000"/>
              </a:spcBef>
              <a:spcAft>
                <a:spcPct val="0"/>
              </a:spcAft>
              <a:buChar char="»"/>
              <a:defRPr sz="1600">
                <a:solidFill>
                  <a:schemeClr val="tx1"/>
                </a:solidFill>
                <a:latin typeface="+mn-lt"/>
                <a:cs typeface="Calibri"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None/>
            </a:pPr>
            <a:r>
              <a:rPr lang="en-US" b="1" dirty="0">
                <a:solidFill>
                  <a:schemeClr val="accent6"/>
                </a:solidFill>
              </a:rPr>
              <a:t>Immediately Following Your Procedure</a:t>
            </a:r>
          </a:p>
          <a:p>
            <a:r>
              <a:rPr lang="en-US" sz="2000" dirty="0">
                <a:solidFill>
                  <a:schemeClr val="dk1"/>
                </a:solidFill>
              </a:rPr>
              <a:t>You Can Return Home Immediately Following Your Procedure</a:t>
            </a:r>
          </a:p>
          <a:p>
            <a:r>
              <a:rPr lang="en-US" sz="2000" dirty="0">
                <a:solidFill>
                  <a:schemeClr val="dk1"/>
                </a:solidFill>
              </a:rPr>
              <a:t>Your Physician Will Provide You Post-operative Instructions </a:t>
            </a:r>
          </a:p>
          <a:p>
            <a:r>
              <a:rPr lang="en-US" sz="2000" dirty="0">
                <a:solidFill>
                  <a:schemeClr val="dk1"/>
                </a:solidFill>
              </a:rPr>
              <a:t>Most Patients Experience Little Discomfort Following The Procedure, If Pain Does Occur Contact Your Physician</a:t>
            </a:r>
          </a:p>
        </p:txBody>
      </p:sp>
    </p:spTree>
    <p:extLst>
      <p:ext uri="{BB962C8B-B14F-4D97-AF65-F5344CB8AC3E}">
        <p14:creationId xmlns:p14="http://schemas.microsoft.com/office/powerpoint/2010/main" val="981519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751012" y="1547102"/>
            <a:ext cx="9086771" cy="4320298"/>
          </a:xfrm>
          <a:prstGeom prst="rect">
            <a:avLst/>
          </a:prstGeom>
        </p:spPr>
      </p:pic>
      <p:sp>
        <p:nvSpPr>
          <p:cNvPr id="2" name="Title 1"/>
          <p:cNvSpPr>
            <a:spLocks noGrp="1"/>
          </p:cNvSpPr>
          <p:nvPr>
            <p:ph type="title"/>
          </p:nvPr>
        </p:nvSpPr>
        <p:spPr/>
        <p:txBody>
          <a:bodyPr/>
          <a:lstStyle/>
          <a:p>
            <a:pPr>
              <a:spcBef>
                <a:spcPts val="600"/>
              </a:spcBef>
            </a:pPr>
            <a:r>
              <a:rPr lang="en-US" b="1" dirty="0" smtClean="0"/>
              <a:t>Before And After The ARTAS Procedure</a:t>
            </a:r>
            <a:endParaRPr lang="en-US" b="1" dirty="0"/>
          </a:p>
        </p:txBody>
      </p:sp>
      <p:sp>
        <p:nvSpPr>
          <p:cNvPr id="5" name="TextBox 4"/>
          <p:cNvSpPr txBox="1"/>
          <p:nvPr/>
        </p:nvSpPr>
        <p:spPr>
          <a:xfrm>
            <a:off x="4538662" y="5562600"/>
            <a:ext cx="6248400" cy="246221"/>
          </a:xfrm>
          <a:prstGeom prst="rect">
            <a:avLst/>
          </a:prstGeom>
          <a:noFill/>
        </p:spPr>
        <p:txBody>
          <a:bodyPr wrap="square" rtlCol="0">
            <a:spAutoFit/>
          </a:bodyPr>
          <a:lstStyle/>
          <a:p>
            <a:pPr algn="r"/>
            <a:r>
              <a:rPr lang="en-US" sz="1000" dirty="0"/>
              <a:t>Photos courtesy of the Hair Sciences Center of Colorado, James A. Harris, MD</a:t>
            </a:r>
            <a:endParaRPr lang="en-US" sz="1000" dirty="0">
              <a:solidFill>
                <a:schemeClr val="accent4"/>
              </a:solidFill>
              <a:latin typeface="Calibri" charset="0"/>
              <a:cs typeface="Calibri" charset="0"/>
            </a:endParaRPr>
          </a:p>
        </p:txBody>
      </p:sp>
    </p:spTree>
    <p:extLst>
      <p:ext uri="{BB962C8B-B14F-4D97-AF65-F5344CB8AC3E}">
        <p14:creationId xmlns:p14="http://schemas.microsoft.com/office/powerpoint/2010/main" val="833458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701372" y="1507879"/>
            <a:ext cx="9136411" cy="4354840"/>
          </a:xfrm>
          <a:prstGeom prst="rect">
            <a:avLst/>
          </a:prstGeom>
        </p:spPr>
      </p:pic>
      <p:sp>
        <p:nvSpPr>
          <p:cNvPr id="2" name="Title 1"/>
          <p:cNvSpPr>
            <a:spLocks noGrp="1"/>
          </p:cNvSpPr>
          <p:nvPr>
            <p:ph type="title"/>
          </p:nvPr>
        </p:nvSpPr>
        <p:spPr/>
        <p:txBody>
          <a:bodyPr/>
          <a:lstStyle/>
          <a:p>
            <a:pPr>
              <a:spcBef>
                <a:spcPts val="600"/>
              </a:spcBef>
            </a:pPr>
            <a:r>
              <a:rPr lang="en-US" b="1" dirty="0" smtClean="0"/>
              <a:t>Before And After The ARTAS Procedure</a:t>
            </a:r>
            <a:endParaRPr lang="en-US" b="1" dirty="0"/>
          </a:p>
        </p:txBody>
      </p:sp>
      <p:sp>
        <p:nvSpPr>
          <p:cNvPr id="5" name="TextBox 4"/>
          <p:cNvSpPr txBox="1"/>
          <p:nvPr/>
        </p:nvSpPr>
        <p:spPr>
          <a:xfrm>
            <a:off x="4538662" y="5562600"/>
            <a:ext cx="6248400" cy="246221"/>
          </a:xfrm>
          <a:prstGeom prst="rect">
            <a:avLst/>
          </a:prstGeom>
          <a:noFill/>
        </p:spPr>
        <p:txBody>
          <a:bodyPr wrap="square" rtlCol="0">
            <a:spAutoFit/>
          </a:bodyPr>
          <a:lstStyle/>
          <a:p>
            <a:pPr algn="r"/>
            <a:r>
              <a:rPr lang="en-US" sz="1000" dirty="0"/>
              <a:t>Photos courtesy of Dr. Yates Hair Science, William D. Yates, MD</a:t>
            </a:r>
            <a:endParaRPr lang="en-US" sz="1000" dirty="0">
              <a:solidFill>
                <a:schemeClr val="accent4"/>
              </a:solidFill>
              <a:latin typeface="Calibri" charset="0"/>
              <a:cs typeface="Calibri" charset="0"/>
            </a:endParaRPr>
          </a:p>
        </p:txBody>
      </p:sp>
    </p:spTree>
    <p:extLst>
      <p:ext uri="{BB962C8B-B14F-4D97-AF65-F5344CB8AC3E}">
        <p14:creationId xmlns:p14="http://schemas.microsoft.com/office/powerpoint/2010/main" val="1820318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600"/>
              </a:spcBef>
            </a:pPr>
            <a:r>
              <a:rPr lang="en-US" b="1" dirty="0" smtClean="0"/>
              <a:t>Before And After The ARTAS Procedure</a:t>
            </a:r>
            <a:endParaRPr lang="en-US" b="1" dirty="0"/>
          </a:p>
        </p:txBody>
      </p:sp>
      <p:sp>
        <p:nvSpPr>
          <p:cNvPr id="5" name="TextBox 4"/>
          <p:cNvSpPr txBox="1"/>
          <p:nvPr/>
        </p:nvSpPr>
        <p:spPr>
          <a:xfrm>
            <a:off x="4538662" y="5562600"/>
            <a:ext cx="6248400" cy="246221"/>
          </a:xfrm>
          <a:prstGeom prst="rect">
            <a:avLst/>
          </a:prstGeom>
          <a:noFill/>
        </p:spPr>
        <p:txBody>
          <a:bodyPr wrap="square" rtlCol="0">
            <a:spAutoFit/>
          </a:bodyPr>
          <a:lstStyle/>
          <a:p>
            <a:pPr algn="r"/>
            <a:r>
              <a:rPr lang="en-US" sz="1000" dirty="0"/>
              <a:t>Photos courtesy of Dr. Yates Hair Science, William D. Yates, MD</a:t>
            </a:r>
            <a:endParaRPr lang="en-US" sz="1000" dirty="0">
              <a:solidFill>
                <a:schemeClr val="accent4"/>
              </a:solidFill>
              <a:latin typeface="Calibri" charset="0"/>
              <a:cs typeface="Calibri" charset="0"/>
            </a:endParaRPr>
          </a:p>
        </p:txBody>
      </p:sp>
      <p:pic>
        <p:nvPicPr>
          <p:cNvPr id="4" name="Picture 3"/>
          <p:cNvPicPr>
            <a:picLocks noChangeAspect="1"/>
          </p:cNvPicPr>
          <p:nvPr/>
        </p:nvPicPr>
        <p:blipFill>
          <a:blip r:embed="rId2"/>
          <a:stretch>
            <a:fillRect/>
          </a:stretch>
        </p:blipFill>
        <p:spPr>
          <a:xfrm>
            <a:off x="1674812" y="1589049"/>
            <a:ext cx="9112250" cy="4343324"/>
          </a:xfrm>
          <a:prstGeom prst="rect">
            <a:avLst/>
          </a:prstGeom>
        </p:spPr>
      </p:pic>
      <p:sp>
        <p:nvSpPr>
          <p:cNvPr id="9" name="TextBox 8"/>
          <p:cNvSpPr txBox="1"/>
          <p:nvPr/>
        </p:nvSpPr>
        <p:spPr>
          <a:xfrm>
            <a:off x="4568669" y="5567209"/>
            <a:ext cx="6248400" cy="246221"/>
          </a:xfrm>
          <a:prstGeom prst="rect">
            <a:avLst/>
          </a:prstGeom>
          <a:noFill/>
        </p:spPr>
        <p:txBody>
          <a:bodyPr wrap="square" rtlCol="0">
            <a:spAutoFit/>
          </a:bodyPr>
          <a:lstStyle/>
          <a:p>
            <a:pPr algn="r"/>
            <a:r>
              <a:rPr lang="en-US" sz="1000" dirty="0"/>
              <a:t>Photos courtesy of New Horizons Center for Cosmetic Surgery, Gregory A. </a:t>
            </a:r>
            <a:r>
              <a:rPr lang="en-US" sz="1000" dirty="0" err="1"/>
              <a:t>Turowski</a:t>
            </a:r>
            <a:r>
              <a:rPr lang="en-US" sz="1000"/>
              <a:t>, MD</a:t>
            </a:r>
            <a:endParaRPr lang="en-US" sz="1000" dirty="0">
              <a:solidFill>
                <a:schemeClr val="accent4"/>
              </a:solidFill>
              <a:latin typeface="Calibri" charset="0"/>
              <a:cs typeface="Calibri" charset="0"/>
            </a:endParaRPr>
          </a:p>
        </p:txBody>
      </p:sp>
    </p:spTree>
    <p:extLst>
      <p:ext uri="{BB962C8B-B14F-4D97-AF65-F5344CB8AC3E}">
        <p14:creationId xmlns:p14="http://schemas.microsoft.com/office/powerpoint/2010/main" val="1072567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600"/>
              </a:spcBef>
            </a:pPr>
            <a:r>
              <a:rPr lang="en-US" b="1" dirty="0" smtClean="0"/>
              <a:t>Before And After The ARTAS Procedure</a:t>
            </a:r>
            <a:endParaRPr lang="en-US" b="1" dirty="0"/>
          </a:p>
        </p:txBody>
      </p:sp>
      <p:pic>
        <p:nvPicPr>
          <p:cNvPr id="3" name="Picture 2"/>
          <p:cNvPicPr>
            <a:picLocks noChangeAspect="1"/>
          </p:cNvPicPr>
          <p:nvPr/>
        </p:nvPicPr>
        <p:blipFill>
          <a:blip r:embed="rId2"/>
          <a:stretch>
            <a:fillRect/>
          </a:stretch>
        </p:blipFill>
        <p:spPr>
          <a:xfrm>
            <a:off x="1674812" y="1600200"/>
            <a:ext cx="9112250" cy="4343324"/>
          </a:xfrm>
          <a:prstGeom prst="rect">
            <a:avLst/>
          </a:prstGeom>
        </p:spPr>
      </p:pic>
      <p:sp>
        <p:nvSpPr>
          <p:cNvPr id="5" name="TextBox 4"/>
          <p:cNvSpPr txBox="1"/>
          <p:nvPr/>
        </p:nvSpPr>
        <p:spPr>
          <a:xfrm>
            <a:off x="4538662" y="5562600"/>
            <a:ext cx="6248400" cy="246221"/>
          </a:xfrm>
          <a:prstGeom prst="rect">
            <a:avLst/>
          </a:prstGeom>
          <a:noFill/>
        </p:spPr>
        <p:txBody>
          <a:bodyPr wrap="square" rtlCol="0">
            <a:spAutoFit/>
          </a:bodyPr>
          <a:lstStyle/>
          <a:p>
            <a:pPr algn="r"/>
            <a:r>
              <a:rPr lang="en-US" sz="1000" dirty="0"/>
              <a:t>Photos courtesy of Dr. Yates Hair Science, William D. Yates, MD</a:t>
            </a:r>
            <a:endParaRPr lang="en-US" sz="1000" dirty="0">
              <a:solidFill>
                <a:schemeClr val="accent4"/>
              </a:solidFill>
              <a:latin typeface="Calibri" charset="0"/>
              <a:cs typeface="Calibri" charset="0"/>
            </a:endParaRPr>
          </a:p>
        </p:txBody>
      </p:sp>
    </p:spTree>
    <p:extLst>
      <p:ext uri="{BB962C8B-B14F-4D97-AF65-F5344CB8AC3E}">
        <p14:creationId xmlns:p14="http://schemas.microsoft.com/office/powerpoint/2010/main" val="1043417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4812" y="1581669"/>
            <a:ext cx="9086501" cy="4320169"/>
          </a:xfrm>
          <a:prstGeom prst="rect">
            <a:avLst/>
          </a:prstGeom>
        </p:spPr>
      </p:pic>
      <p:sp>
        <p:nvSpPr>
          <p:cNvPr id="2" name="Title 1"/>
          <p:cNvSpPr>
            <a:spLocks noGrp="1"/>
          </p:cNvSpPr>
          <p:nvPr>
            <p:ph type="title"/>
          </p:nvPr>
        </p:nvSpPr>
        <p:spPr/>
        <p:txBody>
          <a:bodyPr/>
          <a:lstStyle/>
          <a:p>
            <a:pPr>
              <a:spcBef>
                <a:spcPts val="600"/>
              </a:spcBef>
            </a:pPr>
            <a:r>
              <a:rPr lang="en-US" b="1" dirty="0" smtClean="0"/>
              <a:t>Before And After The ARTAS Procedure</a:t>
            </a:r>
            <a:endParaRPr lang="en-US" b="1" dirty="0"/>
          </a:p>
        </p:txBody>
      </p:sp>
      <p:sp>
        <p:nvSpPr>
          <p:cNvPr id="5" name="TextBox 4"/>
          <p:cNvSpPr txBox="1"/>
          <p:nvPr/>
        </p:nvSpPr>
        <p:spPr>
          <a:xfrm>
            <a:off x="4538662" y="5562600"/>
            <a:ext cx="6248400" cy="246221"/>
          </a:xfrm>
          <a:prstGeom prst="rect">
            <a:avLst/>
          </a:prstGeom>
          <a:noFill/>
        </p:spPr>
        <p:txBody>
          <a:bodyPr wrap="square" rtlCol="0">
            <a:spAutoFit/>
          </a:bodyPr>
          <a:lstStyle/>
          <a:p>
            <a:pPr algn="r"/>
            <a:r>
              <a:rPr lang="en-US" sz="1000" dirty="0"/>
              <a:t>Photos courtesy of Dr. Yates Hair Science, William D. Yates, MD</a:t>
            </a:r>
            <a:endParaRPr lang="en-US" sz="1000" dirty="0">
              <a:solidFill>
                <a:schemeClr val="accent4"/>
              </a:solidFill>
              <a:latin typeface="Calibri" charset="0"/>
              <a:cs typeface="Calibri" charset="0"/>
            </a:endParaRPr>
          </a:p>
        </p:txBody>
      </p:sp>
    </p:spTree>
    <p:extLst>
      <p:ext uri="{BB962C8B-B14F-4D97-AF65-F5344CB8AC3E}">
        <p14:creationId xmlns:p14="http://schemas.microsoft.com/office/powerpoint/2010/main" val="1031444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b="1" dirty="0" smtClean="0"/>
              <a:t>Causes Of Hair Thinning</a:t>
            </a:r>
            <a:endParaRPr lang="en-US" altLang="en-US" b="1" dirty="0"/>
          </a:p>
        </p:txBody>
      </p:sp>
      <p:sp>
        <p:nvSpPr>
          <p:cNvPr id="14339" name="Rectangle 3"/>
          <p:cNvSpPr>
            <a:spLocks noGrp="1" noChangeArrowheads="1"/>
          </p:cNvSpPr>
          <p:nvPr>
            <p:ph idx="1"/>
          </p:nvPr>
        </p:nvSpPr>
        <p:spPr>
          <a:xfrm>
            <a:off x="609441" y="1295401"/>
            <a:ext cx="10969943" cy="2209799"/>
          </a:xfrm>
        </p:spPr>
        <p:txBody>
          <a:bodyPr/>
          <a:lstStyle/>
          <a:p>
            <a:pPr marL="0" indent="0">
              <a:spcBef>
                <a:spcPts val="600"/>
              </a:spcBef>
              <a:buNone/>
            </a:pPr>
            <a:r>
              <a:rPr lang="en-US" b="1" dirty="0" smtClean="0">
                <a:solidFill>
                  <a:schemeClr val="accent2"/>
                </a:solidFill>
                <a:latin typeface="+mj-lt"/>
                <a:ea typeface="Arial Black" charset="0"/>
                <a:cs typeface="Arial Black" charset="0"/>
              </a:rPr>
              <a:t>Why Is Your Hair Thinning?</a:t>
            </a:r>
          </a:p>
          <a:p>
            <a:pPr>
              <a:spcBef>
                <a:spcPts val="600"/>
              </a:spcBef>
            </a:pPr>
            <a:r>
              <a:rPr lang="en-US" sz="2000" dirty="0" smtClean="0"/>
              <a:t>95% Of Hair Thinning Is Due To Androgenic Alopecia (Male Pattern Baldness)</a:t>
            </a:r>
          </a:p>
          <a:p>
            <a:pPr marL="685800" lvl="1">
              <a:spcBef>
                <a:spcPts val="600"/>
              </a:spcBef>
            </a:pPr>
            <a:r>
              <a:rPr lang="en-US" sz="1800" dirty="0" err="1" smtClean="0"/>
              <a:t>Dihydrotestostrerone</a:t>
            </a:r>
            <a:r>
              <a:rPr lang="en-US" sz="1800" dirty="0" smtClean="0"/>
              <a:t> (DHT) Causes Hair To Become Thin Over Time, Dormant Or Deteriorate </a:t>
            </a:r>
          </a:p>
          <a:p>
            <a:pPr marL="685800" lvl="1">
              <a:spcBef>
                <a:spcPts val="600"/>
              </a:spcBef>
            </a:pPr>
            <a:r>
              <a:rPr lang="en-US" sz="1800" dirty="0" smtClean="0"/>
              <a:t>Healthy Hairs Are Resistant To DHT But Can Become Weaker Or Fine Over Time </a:t>
            </a:r>
            <a:endParaRPr lang="en-US" altLang="en-US" sz="1800" dirty="0">
              <a:solidFill>
                <a:schemeClr val="accent2"/>
              </a:solidFill>
              <a:latin typeface="+mj-lt"/>
              <a:ea typeface="Arial Black" charset="0"/>
              <a:cs typeface="Arial Black" charset="0"/>
            </a:endParaRPr>
          </a:p>
        </p:txBody>
      </p:sp>
      <p:sp>
        <p:nvSpPr>
          <p:cNvPr id="4" name="object 4"/>
          <p:cNvSpPr/>
          <p:nvPr/>
        </p:nvSpPr>
        <p:spPr>
          <a:xfrm>
            <a:off x="3046412" y="3124200"/>
            <a:ext cx="5617336" cy="3276600"/>
          </a:xfrm>
          <a:prstGeom prst="rect">
            <a:avLst/>
          </a:prstGeom>
          <a:blipFill>
            <a:blip r:embed="rId2" cstate="print"/>
            <a:stretch>
              <a:fillRect/>
            </a:stretch>
          </a:blipFill>
        </p:spPr>
        <p:txBody>
          <a:bodyPr wrap="square" lIns="0" tIns="0" rIns="0" bIns="0" rtlCol="0"/>
          <a:lstStyle/>
          <a:p>
            <a:endParaRPr dirty="0">
              <a:latin typeface="Calibri" charset="0"/>
              <a:cs typeface="Calibri" charset="0"/>
            </a:endParaRPr>
          </a:p>
        </p:txBody>
      </p:sp>
    </p:spTree>
    <p:extLst>
      <p:ext uri="{BB962C8B-B14F-4D97-AF65-F5344CB8AC3E}">
        <p14:creationId xmlns:p14="http://schemas.microsoft.com/office/powerpoint/2010/main" val="282035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4812" y="1581669"/>
            <a:ext cx="9086501" cy="4320169"/>
          </a:xfrm>
          <a:prstGeom prst="rect">
            <a:avLst/>
          </a:prstGeom>
        </p:spPr>
      </p:pic>
      <p:sp>
        <p:nvSpPr>
          <p:cNvPr id="2" name="Title 1"/>
          <p:cNvSpPr>
            <a:spLocks noGrp="1"/>
          </p:cNvSpPr>
          <p:nvPr>
            <p:ph type="title"/>
          </p:nvPr>
        </p:nvSpPr>
        <p:spPr/>
        <p:txBody>
          <a:bodyPr/>
          <a:lstStyle/>
          <a:p>
            <a:pPr>
              <a:spcBef>
                <a:spcPts val="600"/>
              </a:spcBef>
            </a:pPr>
            <a:r>
              <a:rPr lang="en-US" b="1" dirty="0" smtClean="0"/>
              <a:t>Before And After The ARTAS Procedure</a:t>
            </a:r>
            <a:endParaRPr lang="en-US" b="1" dirty="0"/>
          </a:p>
        </p:txBody>
      </p:sp>
      <p:sp>
        <p:nvSpPr>
          <p:cNvPr id="5" name="TextBox 4"/>
          <p:cNvSpPr txBox="1"/>
          <p:nvPr/>
        </p:nvSpPr>
        <p:spPr>
          <a:xfrm>
            <a:off x="4538662" y="5562600"/>
            <a:ext cx="6248400" cy="246221"/>
          </a:xfrm>
          <a:prstGeom prst="rect">
            <a:avLst/>
          </a:prstGeom>
          <a:noFill/>
        </p:spPr>
        <p:txBody>
          <a:bodyPr wrap="square" rtlCol="0">
            <a:spAutoFit/>
          </a:bodyPr>
          <a:lstStyle/>
          <a:p>
            <a:pPr algn="r"/>
            <a:r>
              <a:rPr lang="en-US" sz="1000" dirty="0"/>
              <a:t>Photos courtesy of Dr. Yates Hair Science, William D. Yates, MD</a:t>
            </a:r>
            <a:endParaRPr lang="en-US" sz="1000" dirty="0">
              <a:solidFill>
                <a:schemeClr val="accent4"/>
              </a:solidFill>
              <a:latin typeface="Calibri" charset="0"/>
              <a:cs typeface="Calibri" charset="0"/>
            </a:endParaRPr>
          </a:p>
        </p:txBody>
      </p:sp>
      <p:pic>
        <p:nvPicPr>
          <p:cNvPr id="3" name="Picture 2"/>
          <p:cNvPicPr>
            <a:picLocks noChangeAspect="1"/>
          </p:cNvPicPr>
          <p:nvPr/>
        </p:nvPicPr>
        <p:blipFill rotWithShape="1">
          <a:blip r:embed="rId3"/>
          <a:srcRect l="52267" t="12651" r="4909" b="16868"/>
          <a:stretch/>
        </p:blipFill>
        <p:spPr>
          <a:xfrm>
            <a:off x="6218062" y="1828800"/>
            <a:ext cx="4315521" cy="2889761"/>
          </a:xfrm>
          <a:prstGeom prst="rect">
            <a:avLst/>
          </a:prstGeom>
        </p:spPr>
      </p:pic>
      <p:pic>
        <p:nvPicPr>
          <p:cNvPr id="6" name="Picture 5"/>
          <p:cNvPicPr>
            <a:picLocks noChangeAspect="1"/>
          </p:cNvPicPr>
          <p:nvPr/>
        </p:nvPicPr>
        <p:blipFill rotWithShape="1">
          <a:blip r:embed="rId3"/>
          <a:srcRect l="5519" t="12651" r="52540" b="16868"/>
          <a:stretch/>
        </p:blipFill>
        <p:spPr>
          <a:xfrm>
            <a:off x="1936955" y="1829723"/>
            <a:ext cx="4233658" cy="2894677"/>
          </a:xfrm>
          <a:prstGeom prst="rect">
            <a:avLst/>
          </a:prstGeom>
        </p:spPr>
      </p:pic>
    </p:spTree>
    <p:extLst>
      <p:ext uri="{BB962C8B-B14F-4D97-AF65-F5344CB8AC3E}">
        <p14:creationId xmlns:p14="http://schemas.microsoft.com/office/powerpoint/2010/main" val="1748962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3212" y="5638800"/>
            <a:ext cx="10210800" cy="1066800"/>
          </a:xfrm>
        </p:spPr>
        <p:txBody>
          <a:bodyPr/>
          <a:lstStyle/>
          <a:p>
            <a:pPr algn="just"/>
            <a:r>
              <a:rPr lang="en-US" sz="1200" spc="-60" dirty="0">
                <a:latin typeface="Calibri" charset="0"/>
              </a:rPr>
              <a:t>The ARTAS™ System from Restoration Robotics is indicated for harvesting hair follicles from the scalp in men diagnosed with </a:t>
            </a:r>
            <a:r>
              <a:rPr lang="en-US" sz="1200" spc="-60" dirty="0" err="1">
                <a:latin typeface="Calibri" charset="0"/>
              </a:rPr>
              <a:t>androgenetic</a:t>
            </a:r>
            <a:r>
              <a:rPr lang="en-US" sz="1200" spc="-60" dirty="0">
                <a:latin typeface="Calibri" charset="0"/>
              </a:rPr>
              <a:t> alopecia (male pattern hair loss) who have black or brown straight hair. The ARTAS System is intended to assist physicians in identifying and extracting hair follicular units from the scalp during hair transplantation. The ARTAS System is also indicated for creating recipient sites for subsequent manual implantation of the harvested follicles. ©2017 Restoration Robotics, Inc. All rights reserved. Restoration Robotics, ARTAS, ARTAS HAIR STUDIO, </a:t>
            </a:r>
            <a:r>
              <a:rPr lang="en-US" sz="1200" dirty="0"/>
              <a:t>ARTAS Artificial </a:t>
            </a:r>
            <a:r>
              <a:rPr lang="en-US" sz="1200" dirty="0" smtClean="0"/>
              <a:t>Intelligence, </a:t>
            </a:r>
            <a:r>
              <a:rPr lang="en-US" sz="1200" spc="-60" dirty="0" smtClean="0">
                <a:latin typeface="Calibri" charset="0"/>
              </a:rPr>
              <a:t>Confidence </a:t>
            </a:r>
            <a:r>
              <a:rPr lang="en-US" sz="1200" spc="-60" dirty="0">
                <a:latin typeface="Calibri" charset="0"/>
              </a:rPr>
              <a:t>Restored and the stylized logos are among the trademarks and/or registered trademarks of Restoration Robotics, Inc. in the United States and other Countries. </a:t>
            </a:r>
            <a:r>
              <a:rPr lang="en-US" sz="1200" spc="-60" dirty="0" smtClean="0">
                <a:latin typeface="Calibri" charset="0"/>
              </a:rPr>
              <a:t> MK-0865 </a:t>
            </a:r>
            <a:r>
              <a:rPr lang="en-US" sz="1200" spc="-60" dirty="0">
                <a:latin typeface="Calibri" charset="0"/>
              </a:rPr>
              <a:t>Rev A (11/17)</a:t>
            </a:r>
          </a:p>
        </p:txBody>
      </p:sp>
      <p:sp>
        <p:nvSpPr>
          <p:cNvPr id="6" name="TextBox 5"/>
          <p:cNvSpPr txBox="1"/>
          <p:nvPr/>
        </p:nvSpPr>
        <p:spPr>
          <a:xfrm>
            <a:off x="4347556" y="548640"/>
            <a:ext cx="184731" cy="369332"/>
          </a:xfrm>
          <a:prstGeom prst="rect">
            <a:avLst/>
          </a:prstGeom>
          <a:noFill/>
        </p:spPr>
        <p:txBody>
          <a:bodyPr wrap="none" rtlCol="0">
            <a:spAutoFit/>
          </a:bodyPr>
          <a:lstStyle/>
          <a:p>
            <a:endParaRPr lang="en-US" dirty="0"/>
          </a:p>
        </p:txBody>
      </p:sp>
      <p:sp>
        <p:nvSpPr>
          <p:cNvPr id="7" name="TextBox 6"/>
          <p:cNvSpPr txBox="1"/>
          <p:nvPr/>
        </p:nvSpPr>
        <p:spPr>
          <a:xfrm>
            <a:off x="11579629" y="639248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16408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Hair Loss</a:t>
            </a: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9479" y="1335821"/>
            <a:ext cx="4055533" cy="4977245"/>
          </a:xfrm>
          <a:prstGeom prst="rect">
            <a:avLst/>
          </a:prstGeom>
        </p:spPr>
      </p:pic>
      <p:sp>
        <p:nvSpPr>
          <p:cNvPr id="5" name="TextBox 4"/>
          <p:cNvSpPr txBox="1"/>
          <p:nvPr/>
        </p:nvSpPr>
        <p:spPr>
          <a:xfrm>
            <a:off x="6856412" y="1259620"/>
            <a:ext cx="4114800" cy="338554"/>
          </a:xfrm>
          <a:prstGeom prst="rect">
            <a:avLst/>
          </a:prstGeom>
          <a:noFill/>
        </p:spPr>
        <p:txBody>
          <a:bodyPr wrap="square" rtlCol="0">
            <a:spAutoFit/>
          </a:bodyPr>
          <a:lstStyle/>
          <a:p>
            <a:pPr algn="ctr"/>
            <a:r>
              <a:rPr lang="en-US" sz="1600" b="1" dirty="0" smtClean="0">
                <a:solidFill>
                  <a:schemeClr val="accent2"/>
                </a:solidFill>
                <a:latin typeface="+mj-lt"/>
                <a:cs typeface="Calibri" charset="0"/>
              </a:rPr>
              <a:t>Rate Yourself! Where Are You Now!</a:t>
            </a:r>
            <a:endParaRPr lang="en-US" sz="1600" b="1" dirty="0">
              <a:solidFill>
                <a:schemeClr val="accent2"/>
              </a:solidFill>
              <a:latin typeface="+mj-lt"/>
              <a:cs typeface="Calibri" charset="0"/>
            </a:endParaRPr>
          </a:p>
        </p:txBody>
      </p:sp>
      <p:sp>
        <p:nvSpPr>
          <p:cNvPr id="6" name="TextBox 5"/>
          <p:cNvSpPr txBox="1"/>
          <p:nvPr/>
        </p:nvSpPr>
        <p:spPr>
          <a:xfrm>
            <a:off x="6839479" y="1530666"/>
            <a:ext cx="1447800" cy="338554"/>
          </a:xfrm>
          <a:prstGeom prst="rect">
            <a:avLst/>
          </a:prstGeom>
          <a:noFill/>
        </p:spPr>
        <p:txBody>
          <a:bodyPr wrap="square" rtlCol="0">
            <a:spAutoFit/>
          </a:bodyPr>
          <a:lstStyle/>
          <a:p>
            <a:pPr algn="ctr"/>
            <a:r>
              <a:rPr lang="en-US" sz="1600" b="1" dirty="0" smtClean="0">
                <a:solidFill>
                  <a:schemeClr val="accent2"/>
                </a:solidFill>
                <a:latin typeface="+mj-lt"/>
                <a:cs typeface="Calibri" charset="0"/>
              </a:rPr>
              <a:t>I.</a:t>
            </a:r>
            <a:endParaRPr lang="en-US" sz="1600" b="1" dirty="0">
              <a:solidFill>
                <a:schemeClr val="accent2"/>
              </a:solidFill>
              <a:latin typeface="+mj-lt"/>
              <a:cs typeface="Calibri" charset="0"/>
            </a:endParaRPr>
          </a:p>
        </p:txBody>
      </p:sp>
      <p:sp>
        <p:nvSpPr>
          <p:cNvPr id="7" name="TextBox 6"/>
          <p:cNvSpPr txBox="1"/>
          <p:nvPr/>
        </p:nvSpPr>
        <p:spPr>
          <a:xfrm>
            <a:off x="8287279" y="1530666"/>
            <a:ext cx="1295400" cy="338554"/>
          </a:xfrm>
          <a:prstGeom prst="rect">
            <a:avLst/>
          </a:prstGeom>
          <a:noFill/>
        </p:spPr>
        <p:txBody>
          <a:bodyPr wrap="square" rtlCol="0">
            <a:spAutoFit/>
          </a:bodyPr>
          <a:lstStyle/>
          <a:p>
            <a:pPr algn="ctr"/>
            <a:r>
              <a:rPr lang="en-US" sz="1600" b="1" dirty="0" smtClean="0">
                <a:solidFill>
                  <a:schemeClr val="accent2"/>
                </a:solidFill>
                <a:latin typeface="+mj-lt"/>
                <a:cs typeface="Calibri" charset="0"/>
              </a:rPr>
              <a:t>II.</a:t>
            </a:r>
            <a:endParaRPr lang="en-US" sz="1600" b="1" dirty="0">
              <a:solidFill>
                <a:schemeClr val="accent2"/>
              </a:solidFill>
              <a:latin typeface="+mj-lt"/>
              <a:cs typeface="Calibri" charset="0"/>
            </a:endParaRPr>
          </a:p>
        </p:txBody>
      </p:sp>
      <p:sp>
        <p:nvSpPr>
          <p:cNvPr id="8" name="TextBox 7"/>
          <p:cNvSpPr txBox="1"/>
          <p:nvPr/>
        </p:nvSpPr>
        <p:spPr>
          <a:xfrm>
            <a:off x="9599612" y="1530666"/>
            <a:ext cx="1295400" cy="338554"/>
          </a:xfrm>
          <a:prstGeom prst="rect">
            <a:avLst/>
          </a:prstGeom>
          <a:noFill/>
        </p:spPr>
        <p:txBody>
          <a:bodyPr wrap="square" rtlCol="0">
            <a:spAutoFit/>
          </a:bodyPr>
          <a:lstStyle/>
          <a:p>
            <a:pPr algn="ctr"/>
            <a:r>
              <a:rPr lang="en-US" sz="1600" b="1" dirty="0" smtClean="0">
                <a:solidFill>
                  <a:schemeClr val="accent2"/>
                </a:solidFill>
                <a:latin typeface="+mj-lt"/>
                <a:cs typeface="Calibri" charset="0"/>
              </a:rPr>
              <a:t>III.</a:t>
            </a:r>
            <a:endParaRPr lang="en-US" sz="1600" b="1" dirty="0">
              <a:solidFill>
                <a:schemeClr val="accent2"/>
              </a:solidFill>
              <a:latin typeface="+mj-lt"/>
              <a:cs typeface="Calibri" charset="0"/>
            </a:endParaRPr>
          </a:p>
        </p:txBody>
      </p:sp>
      <p:sp>
        <p:nvSpPr>
          <p:cNvPr id="9" name="TextBox 8"/>
          <p:cNvSpPr txBox="1"/>
          <p:nvPr/>
        </p:nvSpPr>
        <p:spPr>
          <a:xfrm>
            <a:off x="6839479" y="3994466"/>
            <a:ext cx="1447800" cy="338554"/>
          </a:xfrm>
          <a:prstGeom prst="rect">
            <a:avLst/>
          </a:prstGeom>
          <a:noFill/>
        </p:spPr>
        <p:txBody>
          <a:bodyPr wrap="square" rtlCol="0">
            <a:spAutoFit/>
          </a:bodyPr>
          <a:lstStyle/>
          <a:p>
            <a:pPr algn="ctr"/>
            <a:r>
              <a:rPr lang="en-US" sz="1600" b="1" dirty="0" smtClean="0">
                <a:solidFill>
                  <a:schemeClr val="accent2"/>
                </a:solidFill>
                <a:latin typeface="+mj-lt"/>
                <a:cs typeface="Calibri" charset="0"/>
              </a:rPr>
              <a:t>IV.</a:t>
            </a:r>
            <a:endParaRPr lang="en-US" sz="1600" b="1" dirty="0">
              <a:solidFill>
                <a:schemeClr val="accent2"/>
              </a:solidFill>
              <a:latin typeface="+mj-lt"/>
              <a:cs typeface="Calibri" charset="0"/>
            </a:endParaRPr>
          </a:p>
        </p:txBody>
      </p:sp>
      <p:sp>
        <p:nvSpPr>
          <p:cNvPr id="10" name="TextBox 9"/>
          <p:cNvSpPr txBox="1"/>
          <p:nvPr/>
        </p:nvSpPr>
        <p:spPr>
          <a:xfrm>
            <a:off x="8287279" y="3994466"/>
            <a:ext cx="1295400" cy="338554"/>
          </a:xfrm>
          <a:prstGeom prst="rect">
            <a:avLst/>
          </a:prstGeom>
          <a:noFill/>
        </p:spPr>
        <p:txBody>
          <a:bodyPr wrap="square" rtlCol="0">
            <a:spAutoFit/>
          </a:bodyPr>
          <a:lstStyle/>
          <a:p>
            <a:pPr algn="ctr"/>
            <a:r>
              <a:rPr lang="en-US" sz="1600" b="1" dirty="0" smtClean="0">
                <a:solidFill>
                  <a:schemeClr val="accent2"/>
                </a:solidFill>
                <a:latin typeface="+mj-lt"/>
                <a:cs typeface="Calibri" charset="0"/>
              </a:rPr>
              <a:t>V.</a:t>
            </a:r>
            <a:endParaRPr lang="en-US" sz="1600" b="1" dirty="0">
              <a:solidFill>
                <a:schemeClr val="accent2"/>
              </a:solidFill>
              <a:latin typeface="+mj-lt"/>
              <a:cs typeface="Calibri" charset="0"/>
            </a:endParaRPr>
          </a:p>
        </p:txBody>
      </p:sp>
      <p:sp>
        <p:nvSpPr>
          <p:cNvPr id="11" name="TextBox 10"/>
          <p:cNvSpPr txBox="1"/>
          <p:nvPr/>
        </p:nvSpPr>
        <p:spPr>
          <a:xfrm>
            <a:off x="9599612" y="3994466"/>
            <a:ext cx="1295400" cy="338554"/>
          </a:xfrm>
          <a:prstGeom prst="rect">
            <a:avLst/>
          </a:prstGeom>
          <a:noFill/>
        </p:spPr>
        <p:txBody>
          <a:bodyPr wrap="square" rtlCol="0">
            <a:spAutoFit/>
          </a:bodyPr>
          <a:lstStyle/>
          <a:p>
            <a:pPr algn="ctr"/>
            <a:r>
              <a:rPr lang="en-US" sz="1600" b="1" dirty="0" smtClean="0">
                <a:solidFill>
                  <a:schemeClr val="accent2"/>
                </a:solidFill>
                <a:latin typeface="+mj-lt"/>
                <a:cs typeface="Calibri" charset="0"/>
              </a:rPr>
              <a:t>VI.</a:t>
            </a:r>
            <a:endParaRPr lang="en-US" sz="1600" b="1" dirty="0">
              <a:solidFill>
                <a:schemeClr val="accent2"/>
              </a:solidFill>
              <a:latin typeface="+mj-lt"/>
              <a:cs typeface="Calibri" charset="0"/>
            </a:endParaRPr>
          </a:p>
        </p:txBody>
      </p:sp>
      <p:sp>
        <p:nvSpPr>
          <p:cNvPr id="13" name="TextBox 12"/>
          <p:cNvSpPr txBox="1"/>
          <p:nvPr/>
        </p:nvSpPr>
        <p:spPr>
          <a:xfrm>
            <a:off x="8439679" y="6172200"/>
            <a:ext cx="966931" cy="230832"/>
          </a:xfrm>
          <a:prstGeom prst="rect">
            <a:avLst/>
          </a:prstGeom>
          <a:noFill/>
        </p:spPr>
        <p:txBody>
          <a:bodyPr wrap="none" rtlCol="0">
            <a:spAutoFit/>
          </a:bodyPr>
          <a:lstStyle/>
          <a:p>
            <a:r>
              <a:rPr lang="en-US" sz="900" dirty="0"/>
              <a:t>Norwood Scale</a:t>
            </a:r>
          </a:p>
        </p:txBody>
      </p:sp>
      <p:sp>
        <p:nvSpPr>
          <p:cNvPr id="12" name="Content Placeholder 11"/>
          <p:cNvSpPr>
            <a:spLocks noGrp="1"/>
          </p:cNvSpPr>
          <p:nvPr>
            <p:ph idx="1"/>
          </p:nvPr>
        </p:nvSpPr>
        <p:spPr>
          <a:xfrm>
            <a:off x="609441" y="1335821"/>
            <a:ext cx="6704171" cy="4830763"/>
          </a:xfrm>
        </p:spPr>
        <p:txBody>
          <a:bodyPr/>
          <a:lstStyle/>
          <a:p>
            <a:pPr marL="0" indent="0">
              <a:spcBef>
                <a:spcPts val="600"/>
              </a:spcBef>
              <a:buNone/>
            </a:pPr>
            <a:r>
              <a:rPr lang="en-US" b="1" dirty="0">
                <a:solidFill>
                  <a:schemeClr val="accent2"/>
                </a:solidFill>
              </a:rPr>
              <a:t>Are You A Candidate For Hair Transplant?</a:t>
            </a:r>
            <a:endParaRPr lang="en-US" sz="2800" dirty="0">
              <a:cs typeface="Times New Roman"/>
            </a:endParaRPr>
          </a:p>
          <a:p>
            <a:pPr marL="389890" marR="778510" indent="-377190">
              <a:spcBef>
                <a:spcPts val="600"/>
              </a:spcBef>
              <a:tabLst>
                <a:tab pos="389255" algn="l"/>
              </a:tabLst>
            </a:pPr>
            <a:r>
              <a:rPr lang="en-US" sz="2000" dirty="0"/>
              <a:t>Average Person Sheds Between 50 </a:t>
            </a:r>
            <a:r>
              <a:rPr lang="mr-IN" sz="2000" dirty="0"/>
              <a:t>–</a:t>
            </a:r>
            <a:r>
              <a:rPr lang="en-US" sz="2000" dirty="0"/>
              <a:t> 100 Hair Daily</a:t>
            </a:r>
          </a:p>
          <a:p>
            <a:pPr marL="389890" marR="485140" indent="-377190">
              <a:spcBef>
                <a:spcPts val="600"/>
              </a:spcBef>
              <a:tabLst>
                <a:tab pos="389255" algn="l"/>
              </a:tabLst>
            </a:pPr>
            <a:r>
              <a:rPr lang="en-US" sz="2000" dirty="0"/>
              <a:t>Some Signs Of Hair Loss</a:t>
            </a:r>
          </a:p>
          <a:p>
            <a:pPr marL="412750" marR="485140" lvl="1" indent="0">
              <a:spcBef>
                <a:spcPts val="600"/>
              </a:spcBef>
              <a:buNone/>
              <a:tabLst>
                <a:tab pos="389255" algn="l"/>
              </a:tabLst>
            </a:pPr>
            <a:r>
              <a:rPr lang="en-US" sz="1800" dirty="0"/>
              <a:t>– Styling Hair To Cover Thinning Areas </a:t>
            </a:r>
          </a:p>
          <a:p>
            <a:pPr marL="412750" marR="485140" lvl="1" indent="0">
              <a:spcBef>
                <a:spcPts val="600"/>
              </a:spcBef>
              <a:buNone/>
              <a:tabLst>
                <a:tab pos="389255" algn="l"/>
              </a:tabLst>
            </a:pPr>
            <a:r>
              <a:rPr lang="en-US" sz="1800" dirty="0"/>
              <a:t>– Wearing A Hat To Cover Bald Spots </a:t>
            </a:r>
            <a:endParaRPr lang="en-US" dirty="0"/>
          </a:p>
          <a:p>
            <a:pPr marL="389890" marR="814705" indent="-377190">
              <a:spcBef>
                <a:spcPts val="600"/>
              </a:spcBef>
              <a:tabLst>
                <a:tab pos="389255" algn="l"/>
              </a:tabLst>
            </a:pPr>
            <a:r>
              <a:rPr lang="en-US" sz="2000" dirty="0"/>
              <a:t>Rate Yourself On The Norwood Scale </a:t>
            </a:r>
            <a:br>
              <a:rPr lang="en-US" sz="2000" dirty="0"/>
            </a:br>
            <a:r>
              <a:rPr lang="en-US" sz="2000" dirty="0"/>
              <a:t>– </a:t>
            </a:r>
            <a:r>
              <a:rPr lang="en-US" sz="1800" dirty="0"/>
              <a:t>What Stage Are You Now?</a:t>
            </a:r>
            <a:endParaRPr lang="en-US" sz="2000" dirty="0"/>
          </a:p>
          <a:p>
            <a:pPr marL="389890" marR="890269" indent="-377190">
              <a:spcBef>
                <a:spcPts val="600"/>
              </a:spcBef>
              <a:tabLst>
                <a:tab pos="389255" algn="l"/>
              </a:tabLst>
            </a:pPr>
            <a:r>
              <a:rPr lang="en-US" sz="2000" dirty="0"/>
              <a:t>What Can You Expect In The Next Few Years?</a:t>
            </a:r>
          </a:p>
          <a:p>
            <a:pPr marL="515620" marR="1331595" indent="0">
              <a:spcBef>
                <a:spcPts val="600"/>
              </a:spcBef>
              <a:buClr>
                <a:srgbClr val="89999C"/>
              </a:buClr>
              <a:buSzPct val="103333"/>
              <a:buNone/>
              <a:tabLst>
                <a:tab pos="836294" algn="l"/>
                <a:tab pos="836930" algn="l"/>
              </a:tabLst>
            </a:pPr>
            <a:r>
              <a:rPr lang="en-US" sz="1800" dirty="0"/>
              <a:t>– Over Time, Thinning And </a:t>
            </a:r>
            <a:r>
              <a:rPr lang="en-US" sz="1800" dirty="0" smtClean="0"/>
              <a:t>Balding Progresses</a:t>
            </a:r>
            <a:endParaRPr lang="en-US" sz="1800" dirty="0"/>
          </a:p>
          <a:p>
            <a:endParaRPr lang="en-US" dirty="0"/>
          </a:p>
        </p:txBody>
      </p:sp>
    </p:spTree>
    <p:extLst>
      <p:ext uri="{BB962C8B-B14F-4D97-AF65-F5344CB8AC3E}">
        <p14:creationId xmlns:p14="http://schemas.microsoft.com/office/powerpoint/2010/main" val="1167730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441" y="1295401"/>
            <a:ext cx="7008971" cy="4830763"/>
          </a:xfrm>
        </p:spPr>
        <p:txBody>
          <a:bodyPr/>
          <a:lstStyle/>
          <a:p>
            <a:pPr marL="0" indent="0">
              <a:spcBef>
                <a:spcPts val="600"/>
              </a:spcBef>
              <a:buNone/>
            </a:pPr>
            <a:r>
              <a:rPr lang="en-US" b="1" dirty="0">
                <a:solidFill>
                  <a:schemeClr val="accent2"/>
                </a:solidFill>
              </a:rPr>
              <a:t>What Is The ARTAS High-definition Stereoscopic Vision System?</a:t>
            </a:r>
            <a:endParaRPr lang="en-US" dirty="0"/>
          </a:p>
          <a:p>
            <a:pPr>
              <a:spcBef>
                <a:spcPts val="600"/>
              </a:spcBef>
            </a:pPr>
            <a:r>
              <a:rPr lang="en-US" sz="2000" dirty="0"/>
              <a:t>Analyzes, Monitors And Updates Parameters Of Each Follicular Unit </a:t>
            </a:r>
            <a:r>
              <a:rPr lang="en-US" sz="2000" b="1" dirty="0"/>
              <a:t>60 Times Per Second </a:t>
            </a:r>
            <a:endParaRPr lang="en-US" sz="1600" dirty="0"/>
          </a:p>
          <a:p>
            <a:pPr lvl="1">
              <a:spcBef>
                <a:spcPts val="600"/>
              </a:spcBef>
            </a:pPr>
            <a:r>
              <a:rPr lang="en-US" dirty="0"/>
              <a:t>The Human Eye And Brain Can Only Process </a:t>
            </a:r>
            <a:r>
              <a:rPr lang="en-US" b="1" dirty="0"/>
              <a:t>10</a:t>
            </a:r>
            <a:r>
              <a:rPr lang="mr-IN" b="1" dirty="0"/>
              <a:t>–</a:t>
            </a:r>
            <a:r>
              <a:rPr lang="en-US" b="1" dirty="0"/>
              <a:t>12 Separate Image Per Second</a:t>
            </a:r>
            <a:endParaRPr lang="en-US" sz="1600" dirty="0"/>
          </a:p>
          <a:p>
            <a:pPr marL="285750">
              <a:spcBef>
                <a:spcPts val="600"/>
              </a:spcBef>
            </a:pPr>
            <a:r>
              <a:rPr lang="en-US" sz="2000" dirty="0"/>
              <a:t>ARTAS Artificial Intelligence</a:t>
            </a:r>
          </a:p>
          <a:p>
            <a:pPr marL="685800" lvl="1">
              <a:spcBef>
                <a:spcPts val="600"/>
              </a:spcBef>
            </a:pPr>
            <a:r>
              <a:rPr lang="en-US" dirty="0"/>
              <a:t>Detects And Determines Angles, Thickness, And Hair Type</a:t>
            </a:r>
          </a:p>
          <a:p>
            <a:pPr marL="685800" lvl="1">
              <a:spcBef>
                <a:spcPts val="600"/>
              </a:spcBef>
            </a:pPr>
            <a:r>
              <a:rPr lang="en-US" dirty="0"/>
              <a:t>Avoids Damaging Your Existing Healthy (Permanent) Hair</a:t>
            </a:r>
          </a:p>
        </p:txBody>
      </p:sp>
      <p:sp>
        <p:nvSpPr>
          <p:cNvPr id="2" name="Title 1"/>
          <p:cNvSpPr>
            <a:spLocks noGrp="1"/>
          </p:cNvSpPr>
          <p:nvPr>
            <p:ph type="title"/>
          </p:nvPr>
        </p:nvSpPr>
        <p:spPr/>
        <p:txBody>
          <a:bodyPr/>
          <a:lstStyle/>
          <a:p>
            <a:r>
              <a:rPr lang="en-US" b="1" dirty="0" smtClean="0"/>
              <a:t>ARTAS Artificial Intelligence (AI)</a:t>
            </a:r>
            <a:endParaRPr lang="en-US"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671"/>
          <a:stretch/>
        </p:blipFill>
        <p:spPr>
          <a:xfrm>
            <a:off x="7424048" y="1295401"/>
            <a:ext cx="4232963" cy="5149850"/>
          </a:xfrm>
          <a:prstGeom prst="rect">
            <a:avLst/>
          </a:prstGeom>
        </p:spPr>
      </p:pic>
    </p:spTree>
    <p:extLst>
      <p:ext uri="{BB962C8B-B14F-4D97-AF65-F5344CB8AC3E}">
        <p14:creationId xmlns:p14="http://schemas.microsoft.com/office/powerpoint/2010/main" val="1282442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330122" y="1219200"/>
            <a:ext cx="4707890" cy="3967479"/>
            <a:chOff x="7058713" y="1048149"/>
            <a:chExt cx="4707890" cy="3967479"/>
          </a:xfrm>
        </p:grpSpPr>
        <p:sp>
          <p:nvSpPr>
            <p:cNvPr id="19" name="object 2"/>
            <p:cNvSpPr/>
            <p:nvPr/>
          </p:nvSpPr>
          <p:spPr>
            <a:xfrm>
              <a:off x="7058713" y="1048149"/>
              <a:ext cx="4707890" cy="3967479"/>
            </a:xfrm>
            <a:prstGeom prst="rect">
              <a:avLst/>
            </a:prstGeom>
            <a:blipFill>
              <a:blip r:embed="rId2" cstate="print"/>
              <a:stretch>
                <a:fillRect/>
              </a:stretch>
            </a:blipFill>
          </p:spPr>
          <p:txBody>
            <a:bodyPr wrap="square" lIns="0" tIns="0" rIns="0" bIns="0" rtlCol="0"/>
            <a:lstStyle/>
            <a:p>
              <a:endParaRP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3500" t="2550" r="3537" b="12618"/>
            <a:stretch/>
          </p:blipFill>
          <p:spPr>
            <a:xfrm>
              <a:off x="8304212" y="1266748"/>
              <a:ext cx="2286000" cy="950314"/>
            </a:xfrm>
            <a:prstGeom prst="roundRect">
              <a:avLst/>
            </a:prstGeom>
          </p:spPr>
        </p:pic>
      </p:grpSp>
      <p:sp>
        <p:nvSpPr>
          <p:cNvPr id="2" name="Title 1"/>
          <p:cNvSpPr>
            <a:spLocks noGrp="1"/>
          </p:cNvSpPr>
          <p:nvPr>
            <p:ph type="title"/>
          </p:nvPr>
        </p:nvSpPr>
        <p:spPr/>
        <p:txBody>
          <a:bodyPr/>
          <a:lstStyle/>
          <a:p>
            <a:r>
              <a:rPr lang="en-US" b="1" dirty="0" smtClean="0"/>
              <a:t>Your Donor Area</a:t>
            </a:r>
            <a:endParaRPr lang="en-US" b="1" dirty="0"/>
          </a:p>
        </p:txBody>
      </p:sp>
      <p:sp>
        <p:nvSpPr>
          <p:cNvPr id="13" name="Content Placeholder 2"/>
          <p:cNvSpPr txBox="1">
            <a:spLocks/>
          </p:cNvSpPr>
          <p:nvPr/>
        </p:nvSpPr>
        <p:spPr bwMode="auto">
          <a:xfrm>
            <a:off x="8725711" y="3276600"/>
            <a:ext cx="187706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Calibri" charset="0"/>
              </a:defRPr>
            </a:lvl1pPr>
            <a:lvl2pPr marL="742950" indent="-285750" algn="l" rtl="0" eaLnBrk="1" fontAlgn="base" hangingPunct="1">
              <a:spcBef>
                <a:spcPct val="20000"/>
              </a:spcBef>
              <a:spcAft>
                <a:spcPct val="0"/>
              </a:spcAft>
              <a:buChar char="–"/>
              <a:defRPr sz="2000">
                <a:solidFill>
                  <a:schemeClr val="tx1"/>
                </a:solidFill>
                <a:latin typeface="+mn-lt"/>
                <a:cs typeface="Calibri" charset="0"/>
              </a:defRPr>
            </a:lvl2pPr>
            <a:lvl3pPr marL="1143000" indent="-228600" algn="l" rtl="0" eaLnBrk="1" fontAlgn="base" hangingPunct="1">
              <a:spcBef>
                <a:spcPct val="20000"/>
              </a:spcBef>
              <a:spcAft>
                <a:spcPct val="0"/>
              </a:spcAft>
              <a:buChar char="•"/>
              <a:defRPr sz="1800">
                <a:solidFill>
                  <a:schemeClr val="tx1"/>
                </a:solidFill>
                <a:latin typeface="+mn-lt"/>
                <a:cs typeface="Calibri" charset="0"/>
              </a:defRPr>
            </a:lvl3pPr>
            <a:lvl4pPr marL="1600200" indent="-228600" algn="l" rtl="0" eaLnBrk="1" fontAlgn="base" hangingPunct="1">
              <a:spcBef>
                <a:spcPct val="20000"/>
              </a:spcBef>
              <a:spcAft>
                <a:spcPct val="0"/>
              </a:spcAft>
              <a:buChar char="–"/>
              <a:defRPr sz="1600">
                <a:solidFill>
                  <a:schemeClr val="tx1"/>
                </a:solidFill>
                <a:latin typeface="+mn-lt"/>
                <a:cs typeface="Calibri" charset="0"/>
              </a:defRPr>
            </a:lvl4pPr>
            <a:lvl5pPr marL="2057400" indent="-228600" algn="l" rtl="0" eaLnBrk="1" fontAlgn="base" hangingPunct="1">
              <a:spcBef>
                <a:spcPct val="20000"/>
              </a:spcBef>
              <a:spcAft>
                <a:spcPct val="0"/>
              </a:spcAft>
              <a:buChar char="»"/>
              <a:defRPr sz="1600">
                <a:solidFill>
                  <a:schemeClr val="tx1"/>
                </a:solidFill>
                <a:latin typeface="+mn-lt"/>
                <a:cs typeface="Calibri"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buNone/>
            </a:pPr>
            <a:r>
              <a:rPr lang="en-US" sz="1200" b="1" dirty="0" smtClean="0">
                <a:solidFill>
                  <a:schemeClr val="accent2"/>
                </a:solidFill>
              </a:rPr>
              <a:t>Your Donor Area</a:t>
            </a:r>
            <a:endParaRPr lang="en-US" sz="1200" b="1" kern="0" dirty="0">
              <a:solidFill>
                <a:schemeClr val="accent2"/>
              </a:solidFill>
              <a:latin typeface="+mj-lt"/>
            </a:endParaRPr>
          </a:p>
        </p:txBody>
      </p:sp>
      <p:sp>
        <p:nvSpPr>
          <p:cNvPr id="8" name="Content Placeholder 2"/>
          <p:cNvSpPr txBox="1">
            <a:spLocks/>
          </p:cNvSpPr>
          <p:nvPr/>
        </p:nvSpPr>
        <p:spPr bwMode="auto">
          <a:xfrm>
            <a:off x="7719233" y="4986131"/>
            <a:ext cx="187706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Calibri" charset="0"/>
              </a:defRPr>
            </a:lvl1pPr>
            <a:lvl2pPr marL="742950" indent="-285750" algn="l" rtl="0" eaLnBrk="1" fontAlgn="base" hangingPunct="1">
              <a:spcBef>
                <a:spcPct val="20000"/>
              </a:spcBef>
              <a:spcAft>
                <a:spcPct val="0"/>
              </a:spcAft>
              <a:buChar char="–"/>
              <a:defRPr sz="2000">
                <a:solidFill>
                  <a:schemeClr val="tx1"/>
                </a:solidFill>
                <a:latin typeface="+mn-lt"/>
                <a:cs typeface="Calibri" charset="0"/>
              </a:defRPr>
            </a:lvl2pPr>
            <a:lvl3pPr marL="1143000" indent="-228600" algn="l" rtl="0" eaLnBrk="1" fontAlgn="base" hangingPunct="1">
              <a:spcBef>
                <a:spcPct val="20000"/>
              </a:spcBef>
              <a:spcAft>
                <a:spcPct val="0"/>
              </a:spcAft>
              <a:buChar char="•"/>
              <a:defRPr sz="1800">
                <a:solidFill>
                  <a:schemeClr val="tx1"/>
                </a:solidFill>
                <a:latin typeface="+mn-lt"/>
                <a:cs typeface="Calibri" charset="0"/>
              </a:defRPr>
            </a:lvl3pPr>
            <a:lvl4pPr marL="1600200" indent="-228600" algn="l" rtl="0" eaLnBrk="1" fontAlgn="base" hangingPunct="1">
              <a:spcBef>
                <a:spcPct val="20000"/>
              </a:spcBef>
              <a:spcAft>
                <a:spcPct val="0"/>
              </a:spcAft>
              <a:buChar char="–"/>
              <a:defRPr sz="1600">
                <a:solidFill>
                  <a:schemeClr val="tx1"/>
                </a:solidFill>
                <a:latin typeface="+mn-lt"/>
                <a:cs typeface="Calibri" charset="0"/>
              </a:defRPr>
            </a:lvl4pPr>
            <a:lvl5pPr marL="2057400" indent="-228600" algn="l" rtl="0" eaLnBrk="1" fontAlgn="base" hangingPunct="1">
              <a:spcBef>
                <a:spcPct val="20000"/>
              </a:spcBef>
              <a:spcAft>
                <a:spcPct val="0"/>
              </a:spcAft>
              <a:buChar char="»"/>
              <a:defRPr sz="1600">
                <a:solidFill>
                  <a:schemeClr val="tx1"/>
                </a:solidFill>
                <a:latin typeface="+mn-lt"/>
                <a:cs typeface="Calibri"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buNone/>
            </a:pPr>
            <a:r>
              <a:rPr lang="en-US" sz="1200" b="1" dirty="0" smtClean="0">
                <a:solidFill>
                  <a:schemeClr val="accent2"/>
                </a:solidFill>
              </a:rPr>
              <a:t>Before ARTAS</a:t>
            </a:r>
            <a:endParaRPr lang="en-US" sz="1200" b="1" kern="0" dirty="0">
              <a:solidFill>
                <a:schemeClr val="accent2"/>
              </a:solidFill>
              <a:latin typeface="+mj-lt"/>
            </a:endParaRPr>
          </a:p>
        </p:txBody>
      </p:sp>
      <p:sp>
        <p:nvSpPr>
          <p:cNvPr id="9" name="Content Placeholder 2"/>
          <p:cNvSpPr txBox="1">
            <a:spLocks/>
          </p:cNvSpPr>
          <p:nvPr/>
        </p:nvSpPr>
        <p:spPr bwMode="auto">
          <a:xfrm>
            <a:off x="9779946" y="4986131"/>
            <a:ext cx="187706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Calibri" charset="0"/>
              </a:defRPr>
            </a:lvl1pPr>
            <a:lvl2pPr marL="742950" indent="-285750" algn="l" rtl="0" eaLnBrk="1" fontAlgn="base" hangingPunct="1">
              <a:spcBef>
                <a:spcPct val="20000"/>
              </a:spcBef>
              <a:spcAft>
                <a:spcPct val="0"/>
              </a:spcAft>
              <a:buChar char="–"/>
              <a:defRPr sz="2000">
                <a:solidFill>
                  <a:schemeClr val="tx1"/>
                </a:solidFill>
                <a:latin typeface="+mn-lt"/>
                <a:cs typeface="Calibri" charset="0"/>
              </a:defRPr>
            </a:lvl2pPr>
            <a:lvl3pPr marL="1143000" indent="-228600" algn="l" rtl="0" eaLnBrk="1" fontAlgn="base" hangingPunct="1">
              <a:spcBef>
                <a:spcPct val="20000"/>
              </a:spcBef>
              <a:spcAft>
                <a:spcPct val="0"/>
              </a:spcAft>
              <a:buChar char="•"/>
              <a:defRPr sz="1800">
                <a:solidFill>
                  <a:schemeClr val="tx1"/>
                </a:solidFill>
                <a:latin typeface="+mn-lt"/>
                <a:cs typeface="Calibri" charset="0"/>
              </a:defRPr>
            </a:lvl3pPr>
            <a:lvl4pPr marL="1600200" indent="-228600" algn="l" rtl="0" eaLnBrk="1" fontAlgn="base" hangingPunct="1">
              <a:spcBef>
                <a:spcPct val="20000"/>
              </a:spcBef>
              <a:spcAft>
                <a:spcPct val="0"/>
              </a:spcAft>
              <a:buChar char="–"/>
              <a:defRPr sz="1600">
                <a:solidFill>
                  <a:schemeClr val="tx1"/>
                </a:solidFill>
                <a:latin typeface="+mn-lt"/>
                <a:cs typeface="Calibri" charset="0"/>
              </a:defRPr>
            </a:lvl4pPr>
            <a:lvl5pPr marL="2057400" indent="-228600" algn="l" rtl="0" eaLnBrk="1" fontAlgn="base" hangingPunct="1">
              <a:spcBef>
                <a:spcPct val="20000"/>
              </a:spcBef>
              <a:spcAft>
                <a:spcPct val="0"/>
              </a:spcAft>
              <a:buChar char="»"/>
              <a:defRPr sz="1600">
                <a:solidFill>
                  <a:schemeClr val="tx1"/>
                </a:solidFill>
                <a:latin typeface="+mn-lt"/>
                <a:cs typeface="Calibri"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buNone/>
            </a:pPr>
            <a:r>
              <a:rPr lang="en-US" sz="1200" b="1" dirty="0" smtClean="0">
                <a:solidFill>
                  <a:schemeClr val="accent2"/>
                </a:solidFill>
              </a:rPr>
              <a:t>3 Months Post-ARTAS</a:t>
            </a:r>
            <a:endParaRPr lang="en-US" sz="1200" b="1" kern="0" dirty="0">
              <a:solidFill>
                <a:schemeClr val="accent2"/>
              </a:solidFill>
              <a:latin typeface="+mj-lt"/>
            </a:endParaRPr>
          </a:p>
        </p:txBody>
      </p:sp>
      <p:sp>
        <p:nvSpPr>
          <p:cNvPr id="16" name="TextBox 15"/>
          <p:cNvSpPr txBox="1"/>
          <p:nvPr/>
        </p:nvSpPr>
        <p:spPr>
          <a:xfrm>
            <a:off x="7614124" y="5488934"/>
            <a:ext cx="4423888" cy="400110"/>
          </a:xfrm>
          <a:prstGeom prst="rect">
            <a:avLst/>
          </a:prstGeom>
          <a:noFill/>
        </p:spPr>
        <p:txBody>
          <a:bodyPr wrap="square" rtlCol="0">
            <a:spAutoFit/>
          </a:bodyPr>
          <a:lstStyle/>
          <a:p>
            <a:r>
              <a:rPr lang="en-US" sz="1000" dirty="0" smtClean="0">
                <a:solidFill>
                  <a:schemeClr val="accent4"/>
                </a:solidFill>
                <a:latin typeface="Calibri" charset="0"/>
                <a:cs typeface="Calibri" charset="0"/>
              </a:rPr>
              <a:t>Photos courtesy of </a:t>
            </a:r>
            <a:r>
              <a:rPr lang="en-US" sz="1000" smtClean="0">
                <a:solidFill>
                  <a:schemeClr val="accent4"/>
                </a:solidFill>
                <a:latin typeface="Calibri" charset="0"/>
                <a:cs typeface="Calibri" charset="0"/>
              </a:rPr>
              <a:t>Bernstein Medical</a:t>
            </a:r>
            <a:r>
              <a:rPr lang="en-US" sz="1000" dirty="0">
                <a:solidFill>
                  <a:schemeClr val="accent4"/>
                </a:solidFill>
                <a:latin typeface="Calibri" charset="0"/>
                <a:cs typeface="Calibri" charset="0"/>
              </a:rPr>
              <a:t> </a:t>
            </a:r>
            <a:r>
              <a:rPr lang="en-US" sz="1000" smtClean="0">
                <a:solidFill>
                  <a:schemeClr val="accent4"/>
                </a:solidFill>
                <a:latin typeface="Calibri" charset="0"/>
                <a:cs typeface="Calibri" charset="0"/>
              </a:rPr>
              <a:t>Center </a:t>
            </a:r>
            <a:r>
              <a:rPr lang="en-US" sz="1000" dirty="0" smtClean="0">
                <a:solidFill>
                  <a:schemeClr val="accent4"/>
                </a:solidFill>
                <a:latin typeface="Calibri" charset="0"/>
                <a:cs typeface="Calibri" charset="0"/>
              </a:rPr>
              <a:t>for </a:t>
            </a:r>
            <a:r>
              <a:rPr lang="en-US" sz="1000" smtClean="0">
                <a:solidFill>
                  <a:schemeClr val="accent4"/>
                </a:solidFill>
                <a:latin typeface="Calibri" charset="0"/>
                <a:cs typeface="Calibri" charset="0"/>
              </a:rPr>
              <a:t>Hair Restoration, Robert </a:t>
            </a:r>
            <a:r>
              <a:rPr lang="en-US" sz="1000" dirty="0" smtClean="0">
                <a:solidFill>
                  <a:schemeClr val="accent4"/>
                </a:solidFill>
                <a:latin typeface="Calibri" charset="0"/>
                <a:cs typeface="Calibri" charset="0"/>
              </a:rPr>
              <a:t>M. Bernstein, MD</a:t>
            </a:r>
            <a:endParaRPr lang="en-US" sz="1000" dirty="0">
              <a:solidFill>
                <a:schemeClr val="accent4"/>
              </a:solidFill>
              <a:latin typeface="Calibri" charset="0"/>
              <a:cs typeface="Calibri" charset="0"/>
            </a:endParaRPr>
          </a:p>
        </p:txBody>
      </p:sp>
      <p:sp>
        <p:nvSpPr>
          <p:cNvPr id="12" name="Content Placeholder 4"/>
          <p:cNvSpPr txBox="1">
            <a:spLocks/>
          </p:cNvSpPr>
          <p:nvPr/>
        </p:nvSpPr>
        <p:spPr bwMode="auto">
          <a:xfrm>
            <a:off x="609441" y="1295401"/>
            <a:ext cx="7008971" cy="434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Calibri" charset="0"/>
              </a:defRPr>
            </a:lvl1pPr>
            <a:lvl2pPr marL="742950" indent="-285750" algn="l" rtl="0" eaLnBrk="1" fontAlgn="base" hangingPunct="1">
              <a:spcBef>
                <a:spcPct val="20000"/>
              </a:spcBef>
              <a:spcAft>
                <a:spcPct val="0"/>
              </a:spcAft>
              <a:buChar char="–"/>
              <a:defRPr sz="2000">
                <a:solidFill>
                  <a:schemeClr val="tx1"/>
                </a:solidFill>
                <a:latin typeface="+mn-lt"/>
                <a:cs typeface="Calibri" charset="0"/>
              </a:defRPr>
            </a:lvl2pPr>
            <a:lvl3pPr marL="1143000" indent="-228600" algn="l" rtl="0" eaLnBrk="1" fontAlgn="base" hangingPunct="1">
              <a:spcBef>
                <a:spcPct val="20000"/>
              </a:spcBef>
              <a:spcAft>
                <a:spcPct val="0"/>
              </a:spcAft>
              <a:buChar char="•"/>
              <a:defRPr sz="1800">
                <a:solidFill>
                  <a:schemeClr val="tx1"/>
                </a:solidFill>
                <a:latin typeface="+mn-lt"/>
                <a:cs typeface="Calibri" charset="0"/>
              </a:defRPr>
            </a:lvl3pPr>
            <a:lvl4pPr marL="1600200" indent="-228600" algn="l" rtl="0" eaLnBrk="1" fontAlgn="base" hangingPunct="1">
              <a:spcBef>
                <a:spcPct val="20000"/>
              </a:spcBef>
              <a:spcAft>
                <a:spcPct val="0"/>
              </a:spcAft>
              <a:buChar char="–"/>
              <a:defRPr sz="1600">
                <a:solidFill>
                  <a:schemeClr val="tx1"/>
                </a:solidFill>
                <a:latin typeface="+mn-lt"/>
                <a:cs typeface="Calibri" charset="0"/>
              </a:defRPr>
            </a:lvl4pPr>
            <a:lvl5pPr marL="2057400" indent="-228600" algn="l" rtl="0" eaLnBrk="1" fontAlgn="base" hangingPunct="1">
              <a:spcBef>
                <a:spcPct val="20000"/>
              </a:spcBef>
              <a:spcAft>
                <a:spcPct val="0"/>
              </a:spcAft>
              <a:buChar char="»"/>
              <a:defRPr sz="1600">
                <a:solidFill>
                  <a:schemeClr val="tx1"/>
                </a:solidFill>
                <a:latin typeface="+mn-lt"/>
                <a:cs typeface="Calibri"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nSpc>
                <a:spcPct val="100000"/>
              </a:lnSpc>
              <a:spcBef>
                <a:spcPts val="130"/>
              </a:spcBef>
              <a:buNone/>
            </a:pPr>
            <a:r>
              <a:rPr lang="en-US" b="1" dirty="0">
                <a:solidFill>
                  <a:schemeClr val="accent2"/>
                </a:solidFill>
              </a:rPr>
              <a:t>What Is Your Donor Area And Why Is It Important?</a:t>
            </a:r>
            <a:endParaRPr lang="en-US" dirty="0"/>
          </a:p>
          <a:p>
            <a:pPr>
              <a:spcBef>
                <a:spcPts val="600"/>
              </a:spcBef>
            </a:pPr>
            <a:r>
              <a:rPr lang="en-US" sz="2000" dirty="0" smtClean="0"/>
              <a:t>Area </a:t>
            </a:r>
            <a:r>
              <a:rPr lang="en-US" sz="2000" dirty="0"/>
              <a:t>On Your Head Where Hair Is Harvested From</a:t>
            </a:r>
          </a:p>
          <a:p>
            <a:pPr>
              <a:spcBef>
                <a:spcPts val="600"/>
              </a:spcBef>
            </a:pPr>
            <a:r>
              <a:rPr lang="en-US" sz="2000" dirty="0"/>
              <a:t>Back And Sides Of Your Head. Not Affected By Hair Loss Causing Hormone DHT  </a:t>
            </a:r>
          </a:p>
          <a:p>
            <a:pPr>
              <a:spcBef>
                <a:spcPts val="600"/>
              </a:spcBef>
            </a:pPr>
            <a:r>
              <a:rPr lang="en-US" sz="2000" dirty="0"/>
              <a:t>Resistant To DHT And Continues To Grow When Transplanted To Your Balding Areas  </a:t>
            </a:r>
          </a:p>
          <a:p>
            <a:pPr>
              <a:spcBef>
                <a:spcPts val="600"/>
              </a:spcBef>
            </a:pPr>
            <a:endParaRPr lang="en-US" sz="2000" dirty="0" smtClean="0"/>
          </a:p>
          <a:p>
            <a:pPr marL="0" indent="0">
              <a:spcBef>
                <a:spcPts val="600"/>
              </a:spcBef>
              <a:buNone/>
            </a:pPr>
            <a:endParaRPr lang="en-US" sz="2000" dirty="0"/>
          </a:p>
          <a:p>
            <a:pPr marL="0" indent="0" algn="ctr">
              <a:spcBef>
                <a:spcPts val="600"/>
              </a:spcBef>
              <a:buNone/>
            </a:pPr>
            <a:r>
              <a:rPr lang="en-US" sz="2000" dirty="0">
                <a:solidFill>
                  <a:schemeClr val="accent6"/>
                </a:solidFill>
              </a:rPr>
              <a:t>Following The ARTAS Robotic Procedure, Your Donor </a:t>
            </a:r>
            <a:r>
              <a:rPr lang="en-US" sz="2000" dirty="0" smtClean="0">
                <a:solidFill>
                  <a:schemeClr val="accent6"/>
                </a:solidFill>
              </a:rPr>
              <a:t/>
            </a:r>
            <a:br>
              <a:rPr lang="en-US" sz="2000" dirty="0" smtClean="0">
                <a:solidFill>
                  <a:schemeClr val="accent6"/>
                </a:solidFill>
              </a:rPr>
            </a:br>
            <a:r>
              <a:rPr lang="en-US" sz="2000" dirty="0" smtClean="0">
                <a:solidFill>
                  <a:schemeClr val="accent6"/>
                </a:solidFill>
              </a:rPr>
              <a:t>Area </a:t>
            </a:r>
            <a:r>
              <a:rPr lang="en-US" sz="2000" dirty="0">
                <a:solidFill>
                  <a:schemeClr val="accent6"/>
                </a:solidFill>
              </a:rPr>
              <a:t>Should Be Undetectable, Allowing You To Wear Your Hair In Any Style You Want</a:t>
            </a:r>
          </a:p>
        </p:txBody>
      </p:sp>
    </p:spTree>
    <p:extLst>
      <p:ext uri="{BB962C8B-B14F-4D97-AF65-F5344CB8AC3E}">
        <p14:creationId xmlns:p14="http://schemas.microsoft.com/office/powerpoint/2010/main" val="320362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600"/>
              </a:spcBef>
            </a:pPr>
            <a:r>
              <a:rPr lang="en-US" b="1" dirty="0" smtClean="0"/>
              <a:t>Over-Harvested Donor From Non-ARTAS Techniques</a:t>
            </a:r>
            <a:endParaRPr lang="en-US" b="1" dirty="0"/>
          </a:p>
        </p:txBody>
      </p:sp>
      <p:pic>
        <p:nvPicPr>
          <p:cNvPr id="6" name="Picture 5"/>
          <p:cNvPicPr>
            <a:picLocks noChangeAspect="1"/>
          </p:cNvPicPr>
          <p:nvPr/>
        </p:nvPicPr>
        <p:blipFill>
          <a:blip r:embed="rId2"/>
          <a:stretch>
            <a:fillRect/>
          </a:stretch>
        </p:blipFill>
        <p:spPr>
          <a:xfrm>
            <a:off x="1396234" y="1676401"/>
            <a:ext cx="3733800" cy="3939159"/>
          </a:xfrm>
          <a:prstGeom prst="rect">
            <a:avLst/>
          </a:prstGeom>
          <a:ln w="187325" cap="sq">
            <a:solidFill>
              <a:schemeClr val="bg1">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1243834" y="5715001"/>
            <a:ext cx="4114800" cy="253916"/>
          </a:xfrm>
          <a:prstGeom prst="rect">
            <a:avLst/>
          </a:prstGeom>
          <a:noFill/>
        </p:spPr>
        <p:txBody>
          <a:bodyPr wrap="square" rtlCol="0">
            <a:spAutoFit/>
          </a:bodyPr>
          <a:lstStyle/>
          <a:p>
            <a:r>
              <a:rPr lang="en-US" sz="1050" dirty="0" smtClean="0"/>
              <a:t>Source: https</a:t>
            </a:r>
            <a:r>
              <a:rPr lang="en-US" sz="1050" dirty="0"/>
              <a:t>://</a:t>
            </a:r>
            <a:r>
              <a:rPr lang="en-US" sz="1050" dirty="0" err="1"/>
              <a:t>www.realself.com</a:t>
            </a:r>
            <a:r>
              <a:rPr lang="en-US" sz="1050" dirty="0"/>
              <a:t>/question/donor-area-harvested#</a:t>
            </a:r>
          </a:p>
        </p:txBody>
      </p:sp>
      <p:pic>
        <p:nvPicPr>
          <p:cNvPr id="8" name="Picture 7"/>
          <p:cNvPicPr>
            <a:picLocks noChangeAspect="1"/>
          </p:cNvPicPr>
          <p:nvPr/>
        </p:nvPicPr>
        <p:blipFill rotWithShape="1">
          <a:blip r:embed="rId3"/>
          <a:srcRect l="12001" r="7000" b="8814"/>
          <a:stretch/>
        </p:blipFill>
        <p:spPr>
          <a:xfrm>
            <a:off x="6170612" y="1676400"/>
            <a:ext cx="4293422" cy="3939159"/>
          </a:xfrm>
          <a:prstGeom prst="rect">
            <a:avLst/>
          </a:prstGeom>
          <a:ln w="190500" cap="sq">
            <a:solidFill>
              <a:schemeClr val="bg1">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TextBox 8"/>
          <p:cNvSpPr txBox="1"/>
          <p:nvPr/>
        </p:nvSpPr>
        <p:spPr>
          <a:xfrm>
            <a:off x="6044434" y="5715001"/>
            <a:ext cx="4114800" cy="577081"/>
          </a:xfrm>
          <a:prstGeom prst="rect">
            <a:avLst/>
          </a:prstGeom>
          <a:noFill/>
        </p:spPr>
        <p:txBody>
          <a:bodyPr wrap="square" rtlCol="0">
            <a:spAutoFit/>
          </a:bodyPr>
          <a:lstStyle/>
          <a:p>
            <a:r>
              <a:rPr lang="en-US" sz="1050" dirty="0" smtClean="0"/>
              <a:t>Source</a:t>
            </a:r>
            <a:r>
              <a:rPr lang="en-US" sz="1050" dirty="0"/>
              <a:t>: https://</a:t>
            </a:r>
            <a:r>
              <a:rPr lang="en-US" sz="1050" dirty="0" err="1"/>
              <a:t>www.realself.com</a:t>
            </a:r>
            <a:r>
              <a:rPr lang="en-US" sz="1050" dirty="0"/>
              <a:t>/question/austria-hair-transplantation-donor-area-after-month-overharvested-normal-density#media-question-2442673-image-1369615</a:t>
            </a:r>
          </a:p>
        </p:txBody>
      </p:sp>
    </p:spTree>
    <p:extLst>
      <p:ext uri="{BB962C8B-B14F-4D97-AF65-F5344CB8AC3E}">
        <p14:creationId xmlns:p14="http://schemas.microsoft.com/office/powerpoint/2010/main" val="1809162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600"/>
              </a:spcBef>
            </a:pPr>
            <a:r>
              <a:rPr lang="en-US" b="1" dirty="0" smtClean="0"/>
              <a:t>Donor Area From The ARTAS Procedure</a:t>
            </a:r>
            <a:endParaRPr lang="en-US" b="1" dirty="0"/>
          </a:p>
        </p:txBody>
      </p:sp>
      <p:sp>
        <p:nvSpPr>
          <p:cNvPr id="7" name="object 3"/>
          <p:cNvSpPr/>
          <p:nvPr/>
        </p:nvSpPr>
        <p:spPr>
          <a:xfrm>
            <a:off x="2741612" y="1219200"/>
            <a:ext cx="5181600" cy="5105400"/>
          </a:xfrm>
          <a:prstGeom prst="rect">
            <a:avLst/>
          </a:prstGeom>
          <a:blipFill>
            <a:blip r:embed="rId2" cstate="print"/>
            <a:stretch>
              <a:fillRect/>
            </a:stretch>
          </a:blipFill>
        </p:spPr>
        <p:txBody>
          <a:bodyPr wrap="square" lIns="0" tIns="0" rIns="0" bIns="0" rtlCol="0"/>
          <a:lstStyle/>
          <a:p>
            <a:endParaRPr/>
          </a:p>
        </p:txBody>
      </p:sp>
      <p:sp>
        <p:nvSpPr>
          <p:cNvPr id="9" name="TextBox 8"/>
          <p:cNvSpPr txBox="1"/>
          <p:nvPr/>
        </p:nvSpPr>
        <p:spPr>
          <a:xfrm>
            <a:off x="7999412" y="1676400"/>
            <a:ext cx="3143251" cy="553998"/>
          </a:xfrm>
          <a:prstGeom prst="rect">
            <a:avLst/>
          </a:prstGeom>
          <a:noFill/>
        </p:spPr>
        <p:txBody>
          <a:bodyPr wrap="square" rtlCol="0">
            <a:spAutoFit/>
          </a:bodyPr>
          <a:lstStyle/>
          <a:p>
            <a:r>
              <a:rPr lang="en-US" sz="1000" dirty="0" smtClean="0">
                <a:solidFill>
                  <a:schemeClr val="accent4"/>
                </a:solidFill>
                <a:latin typeface="Calibri" charset="0"/>
                <a:cs typeface="Calibri" charset="0"/>
              </a:rPr>
              <a:t>Photos courtesy of Bernstein Medical</a:t>
            </a:r>
            <a:endParaRPr lang="en-US" sz="1000" dirty="0">
              <a:solidFill>
                <a:schemeClr val="accent4"/>
              </a:solidFill>
              <a:latin typeface="Calibri" charset="0"/>
              <a:cs typeface="Calibri" charset="0"/>
            </a:endParaRPr>
          </a:p>
          <a:p>
            <a:r>
              <a:rPr lang="en-US" sz="1000" dirty="0" smtClean="0">
                <a:solidFill>
                  <a:schemeClr val="accent4"/>
                </a:solidFill>
                <a:latin typeface="Calibri" charset="0"/>
                <a:cs typeface="Calibri" charset="0"/>
              </a:rPr>
              <a:t>Center for Hair Restoration</a:t>
            </a:r>
            <a:r>
              <a:rPr lang="en-US" sz="1000" dirty="0">
                <a:solidFill>
                  <a:schemeClr val="accent4"/>
                </a:solidFill>
                <a:latin typeface="Calibri" charset="0"/>
                <a:cs typeface="Calibri" charset="0"/>
              </a:rPr>
              <a:t>,</a:t>
            </a:r>
          </a:p>
          <a:p>
            <a:r>
              <a:rPr lang="en-US" sz="1000" dirty="0" smtClean="0">
                <a:solidFill>
                  <a:schemeClr val="accent4"/>
                </a:solidFill>
                <a:latin typeface="Calibri" charset="0"/>
                <a:cs typeface="Calibri" charset="0"/>
              </a:rPr>
              <a:t>Robert M. Bernstein, MD</a:t>
            </a:r>
            <a:endParaRPr lang="en-US" sz="1000" dirty="0">
              <a:solidFill>
                <a:schemeClr val="accent4"/>
              </a:solidFill>
              <a:latin typeface="Calibri" charset="0"/>
              <a:cs typeface="Calibri" charset="0"/>
            </a:endParaRPr>
          </a:p>
        </p:txBody>
      </p:sp>
      <p:sp>
        <p:nvSpPr>
          <p:cNvPr id="11" name="TextBox 10"/>
          <p:cNvSpPr txBox="1"/>
          <p:nvPr/>
        </p:nvSpPr>
        <p:spPr>
          <a:xfrm>
            <a:off x="7999412" y="5075583"/>
            <a:ext cx="3143251" cy="553998"/>
          </a:xfrm>
          <a:prstGeom prst="rect">
            <a:avLst/>
          </a:prstGeom>
          <a:noFill/>
        </p:spPr>
        <p:txBody>
          <a:bodyPr wrap="square" rtlCol="0">
            <a:spAutoFit/>
          </a:bodyPr>
          <a:lstStyle/>
          <a:p>
            <a:r>
              <a:rPr lang="en-US" sz="1000" dirty="0" smtClean="0">
                <a:solidFill>
                  <a:schemeClr val="accent4"/>
                </a:solidFill>
                <a:latin typeface="Calibri" charset="0"/>
                <a:cs typeface="Calibri" charset="0"/>
              </a:rPr>
              <a:t>Photos courtesy of Bernstein Medical</a:t>
            </a:r>
            <a:endParaRPr lang="en-US" sz="1000" dirty="0">
              <a:solidFill>
                <a:schemeClr val="accent4"/>
              </a:solidFill>
              <a:latin typeface="Calibri" charset="0"/>
              <a:cs typeface="Calibri" charset="0"/>
            </a:endParaRPr>
          </a:p>
          <a:p>
            <a:r>
              <a:rPr lang="en-US" sz="1000" dirty="0" smtClean="0">
                <a:solidFill>
                  <a:schemeClr val="accent4"/>
                </a:solidFill>
                <a:latin typeface="Calibri" charset="0"/>
                <a:cs typeface="Calibri" charset="0"/>
              </a:rPr>
              <a:t>Center for Hair Restoration</a:t>
            </a:r>
            <a:r>
              <a:rPr lang="en-US" sz="1000" dirty="0">
                <a:solidFill>
                  <a:schemeClr val="accent4"/>
                </a:solidFill>
                <a:latin typeface="Calibri" charset="0"/>
                <a:cs typeface="Calibri" charset="0"/>
              </a:rPr>
              <a:t>,</a:t>
            </a:r>
          </a:p>
          <a:p>
            <a:r>
              <a:rPr lang="en-US" sz="1000" dirty="0" smtClean="0">
                <a:solidFill>
                  <a:schemeClr val="accent4"/>
                </a:solidFill>
                <a:latin typeface="Calibri" charset="0"/>
                <a:cs typeface="Calibri" charset="0"/>
              </a:rPr>
              <a:t>Robert M. Bernstein, MD</a:t>
            </a:r>
            <a:endParaRPr lang="en-US" sz="1000" dirty="0">
              <a:solidFill>
                <a:schemeClr val="accent4"/>
              </a:solidFill>
              <a:latin typeface="Calibri" charset="0"/>
              <a:cs typeface="Calibri" charset="0"/>
            </a:endParaRPr>
          </a:p>
        </p:txBody>
      </p:sp>
      <p:sp>
        <p:nvSpPr>
          <p:cNvPr id="8" name="TextBox 7"/>
          <p:cNvSpPr txBox="1"/>
          <p:nvPr/>
        </p:nvSpPr>
        <p:spPr>
          <a:xfrm>
            <a:off x="7999412" y="3346174"/>
            <a:ext cx="3143251" cy="553998"/>
          </a:xfrm>
          <a:prstGeom prst="rect">
            <a:avLst/>
          </a:prstGeom>
          <a:noFill/>
        </p:spPr>
        <p:txBody>
          <a:bodyPr wrap="square" rtlCol="0">
            <a:spAutoFit/>
          </a:bodyPr>
          <a:lstStyle/>
          <a:p>
            <a:r>
              <a:rPr lang="en-US" sz="1000" dirty="0" smtClean="0">
                <a:solidFill>
                  <a:schemeClr val="accent4"/>
                </a:solidFill>
                <a:latin typeface="Calibri" charset="0"/>
                <a:cs typeface="Calibri" charset="0"/>
              </a:rPr>
              <a:t>Photos courtesy of the Hair Sciences</a:t>
            </a:r>
            <a:endParaRPr lang="en-US" sz="1000" dirty="0">
              <a:solidFill>
                <a:schemeClr val="accent4"/>
              </a:solidFill>
              <a:latin typeface="Calibri" charset="0"/>
              <a:cs typeface="Calibri" charset="0"/>
            </a:endParaRPr>
          </a:p>
          <a:p>
            <a:r>
              <a:rPr lang="en-US" sz="1000" dirty="0" smtClean="0">
                <a:solidFill>
                  <a:schemeClr val="accent4"/>
                </a:solidFill>
                <a:latin typeface="Calibri" charset="0"/>
                <a:cs typeface="Calibri" charset="0"/>
              </a:rPr>
              <a:t>Center of Colorado,</a:t>
            </a:r>
            <a:endParaRPr lang="en-US" sz="1000" dirty="0">
              <a:solidFill>
                <a:schemeClr val="accent4"/>
              </a:solidFill>
              <a:latin typeface="Calibri" charset="0"/>
              <a:cs typeface="Calibri" charset="0"/>
            </a:endParaRPr>
          </a:p>
          <a:p>
            <a:r>
              <a:rPr lang="en-US" sz="1000" dirty="0" smtClean="0">
                <a:solidFill>
                  <a:schemeClr val="accent4"/>
                </a:solidFill>
                <a:latin typeface="Calibri" charset="0"/>
                <a:cs typeface="Calibri" charset="0"/>
              </a:rPr>
              <a:t>James A. Harris, MD, FACS</a:t>
            </a:r>
            <a:endParaRPr lang="en-US" sz="1000" dirty="0">
              <a:solidFill>
                <a:schemeClr val="accent4"/>
              </a:solidFill>
              <a:latin typeface="Calibri" charset="0"/>
              <a:cs typeface="Calibri" charset="0"/>
            </a:endParaRPr>
          </a:p>
        </p:txBody>
      </p:sp>
    </p:spTree>
    <p:extLst>
      <p:ext uri="{BB962C8B-B14F-4D97-AF65-F5344CB8AC3E}">
        <p14:creationId xmlns:p14="http://schemas.microsoft.com/office/powerpoint/2010/main" val="573918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ARTAS Robotic Harvesting</a:t>
            </a:r>
            <a:endParaRPr lang="en-US" b="1" dirty="0"/>
          </a:p>
        </p:txBody>
      </p:sp>
      <p:sp>
        <p:nvSpPr>
          <p:cNvPr id="3" name="Content Placeholder 2"/>
          <p:cNvSpPr>
            <a:spLocks noGrp="1"/>
          </p:cNvSpPr>
          <p:nvPr>
            <p:ph idx="1"/>
          </p:nvPr>
        </p:nvSpPr>
        <p:spPr>
          <a:xfrm>
            <a:off x="7161213" y="1320801"/>
            <a:ext cx="4789434" cy="1523999"/>
          </a:xfrm>
        </p:spPr>
        <p:txBody>
          <a:bodyPr/>
          <a:lstStyle/>
          <a:p>
            <a:pPr marL="0" indent="0">
              <a:lnSpc>
                <a:spcPct val="100000"/>
              </a:lnSpc>
              <a:spcBef>
                <a:spcPts val="130"/>
              </a:spcBef>
              <a:buNone/>
            </a:pPr>
            <a:r>
              <a:rPr lang="en-US" b="1" dirty="0" smtClean="0">
                <a:solidFill>
                  <a:schemeClr val="accent2"/>
                </a:solidFill>
                <a:latin typeface="+mj-lt"/>
              </a:rPr>
              <a:t>Other Techniques </a:t>
            </a:r>
            <a:r>
              <a:rPr lang="en-US" b="1" u="sng" dirty="0" smtClean="0">
                <a:solidFill>
                  <a:schemeClr val="accent2"/>
                </a:solidFill>
                <a:latin typeface="+mj-lt"/>
              </a:rPr>
              <a:t>Cannot</a:t>
            </a:r>
            <a:r>
              <a:rPr lang="en-US" b="1" dirty="0" smtClean="0">
                <a:solidFill>
                  <a:schemeClr val="accent2"/>
                </a:solidFill>
                <a:latin typeface="+mj-lt"/>
              </a:rPr>
              <a:t> Offer</a:t>
            </a:r>
          </a:p>
          <a:p>
            <a:pPr marL="0" indent="0">
              <a:lnSpc>
                <a:spcPct val="100000"/>
              </a:lnSpc>
              <a:spcBef>
                <a:spcPts val="130"/>
              </a:spcBef>
              <a:buNone/>
            </a:pPr>
            <a:r>
              <a:rPr lang="en-US" b="1" dirty="0" smtClean="0">
                <a:solidFill>
                  <a:schemeClr val="accent2"/>
                </a:solidFill>
                <a:latin typeface="+mj-lt"/>
              </a:rPr>
              <a:t>These Technological Advancements</a:t>
            </a:r>
            <a:endParaRPr lang="en-US" b="1" dirty="0">
              <a:solidFill>
                <a:schemeClr val="accent2"/>
              </a:solidFill>
              <a:latin typeface="+mj-lt"/>
            </a:endParaRPr>
          </a:p>
        </p:txBody>
      </p:sp>
      <p:sp>
        <p:nvSpPr>
          <p:cNvPr id="16" name="object 12"/>
          <p:cNvSpPr/>
          <p:nvPr/>
        </p:nvSpPr>
        <p:spPr>
          <a:xfrm>
            <a:off x="7142692" y="2209800"/>
            <a:ext cx="4735830" cy="3171190"/>
          </a:xfrm>
          <a:prstGeom prst="rect">
            <a:avLst/>
          </a:prstGeom>
          <a:blipFill>
            <a:blip r:embed="rId3" cstate="print"/>
            <a:stretch>
              <a:fillRect/>
            </a:stretch>
          </a:blipFill>
        </p:spPr>
        <p:txBody>
          <a:bodyPr wrap="square" lIns="0" tIns="0" rIns="0" bIns="0" rtlCol="0"/>
          <a:lstStyle/>
          <a:p>
            <a:endParaRPr/>
          </a:p>
        </p:txBody>
      </p:sp>
      <p:sp>
        <p:nvSpPr>
          <p:cNvPr id="7" name="Content Placeholder 4"/>
          <p:cNvSpPr txBox="1">
            <a:spLocks/>
          </p:cNvSpPr>
          <p:nvPr/>
        </p:nvSpPr>
        <p:spPr bwMode="auto">
          <a:xfrm>
            <a:off x="609441" y="1295401"/>
            <a:ext cx="6780371" cy="487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Calibri" charset="0"/>
              </a:defRPr>
            </a:lvl1pPr>
            <a:lvl2pPr marL="742950" indent="-285750" algn="l" rtl="0" eaLnBrk="1" fontAlgn="base" hangingPunct="1">
              <a:spcBef>
                <a:spcPct val="20000"/>
              </a:spcBef>
              <a:spcAft>
                <a:spcPct val="0"/>
              </a:spcAft>
              <a:buChar char="–"/>
              <a:defRPr sz="2000">
                <a:solidFill>
                  <a:schemeClr val="tx1"/>
                </a:solidFill>
                <a:latin typeface="+mn-lt"/>
                <a:cs typeface="Calibri" charset="0"/>
              </a:defRPr>
            </a:lvl2pPr>
            <a:lvl3pPr marL="1143000" indent="-228600" algn="l" rtl="0" eaLnBrk="1" fontAlgn="base" hangingPunct="1">
              <a:spcBef>
                <a:spcPct val="20000"/>
              </a:spcBef>
              <a:spcAft>
                <a:spcPct val="0"/>
              </a:spcAft>
              <a:buChar char="•"/>
              <a:defRPr sz="1800">
                <a:solidFill>
                  <a:schemeClr val="tx1"/>
                </a:solidFill>
                <a:latin typeface="+mn-lt"/>
                <a:cs typeface="Calibri" charset="0"/>
              </a:defRPr>
            </a:lvl3pPr>
            <a:lvl4pPr marL="1600200" indent="-228600" algn="l" rtl="0" eaLnBrk="1" fontAlgn="base" hangingPunct="1">
              <a:spcBef>
                <a:spcPct val="20000"/>
              </a:spcBef>
              <a:spcAft>
                <a:spcPct val="0"/>
              </a:spcAft>
              <a:buChar char="–"/>
              <a:defRPr sz="1600">
                <a:solidFill>
                  <a:schemeClr val="tx1"/>
                </a:solidFill>
                <a:latin typeface="+mn-lt"/>
                <a:cs typeface="Calibri" charset="0"/>
              </a:defRPr>
            </a:lvl4pPr>
            <a:lvl5pPr marL="2057400" indent="-228600" algn="l" rtl="0" eaLnBrk="1" fontAlgn="base" hangingPunct="1">
              <a:spcBef>
                <a:spcPct val="20000"/>
              </a:spcBef>
              <a:spcAft>
                <a:spcPct val="0"/>
              </a:spcAft>
              <a:buChar char="»"/>
              <a:defRPr sz="1600">
                <a:solidFill>
                  <a:schemeClr val="tx1"/>
                </a:solidFill>
                <a:latin typeface="+mn-lt"/>
                <a:cs typeface="Calibri"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ts val="130"/>
              </a:spcBef>
              <a:buFontTx/>
              <a:buNone/>
            </a:pPr>
            <a:r>
              <a:rPr lang="en-US" b="1" kern="0" dirty="0">
                <a:solidFill>
                  <a:schemeClr val="accent6"/>
                </a:solidFill>
              </a:rPr>
              <a:t>Benefits Of ARTAS Robotic Harvesting</a:t>
            </a:r>
          </a:p>
          <a:p>
            <a:pPr>
              <a:spcBef>
                <a:spcPts val="600"/>
              </a:spcBef>
            </a:pPr>
            <a:r>
              <a:rPr lang="en-US" sz="2000" b="1" kern="0" dirty="0"/>
              <a:t>ARTAS Artificial Intelligence</a:t>
            </a:r>
          </a:p>
          <a:p>
            <a:pPr marL="571500" lvl="1" indent="-171450">
              <a:spcBef>
                <a:spcPts val="600"/>
              </a:spcBef>
            </a:pPr>
            <a:r>
              <a:rPr lang="en-US" sz="1800" kern="0" dirty="0"/>
              <a:t>Used To Identify And Select Prime Hair For Harvesting</a:t>
            </a:r>
          </a:p>
          <a:p>
            <a:pPr>
              <a:spcBef>
                <a:spcPts val="600"/>
              </a:spcBef>
            </a:pPr>
            <a:r>
              <a:rPr lang="en-US" sz="2000" b="1" kern="0" dirty="0"/>
              <a:t>High-definition Stereoscopic Vision System</a:t>
            </a:r>
          </a:p>
          <a:p>
            <a:pPr lvl="1">
              <a:spcBef>
                <a:spcPts val="600"/>
              </a:spcBef>
            </a:pPr>
            <a:r>
              <a:rPr lang="en-US" sz="1800" kern="0" dirty="0"/>
              <a:t>Analyzes, Monitors And Tracks Each Hair Sixty Times Per Second</a:t>
            </a:r>
          </a:p>
          <a:p>
            <a:pPr>
              <a:spcBef>
                <a:spcPts val="600"/>
              </a:spcBef>
            </a:pPr>
            <a:r>
              <a:rPr lang="en-US" sz="2000" b="1" kern="0" dirty="0"/>
              <a:t>Physician Assisted Robotic Technology</a:t>
            </a:r>
          </a:p>
          <a:p>
            <a:pPr lvl="1">
              <a:spcBef>
                <a:spcPts val="600"/>
              </a:spcBef>
            </a:pPr>
            <a:r>
              <a:rPr lang="en-US" sz="1800" kern="0" dirty="0"/>
              <a:t>The Thousandth Graft Is The Same Quality As The First Graft. Robots Do Not Get Fatigued</a:t>
            </a:r>
          </a:p>
          <a:p>
            <a:pPr>
              <a:spcBef>
                <a:spcPts val="600"/>
              </a:spcBef>
            </a:pPr>
            <a:r>
              <a:rPr lang="en-US" sz="2000" b="1" kern="0" dirty="0"/>
              <a:t>Robotic Precision </a:t>
            </a:r>
          </a:p>
          <a:p>
            <a:pPr lvl="1">
              <a:spcBef>
                <a:spcPts val="600"/>
              </a:spcBef>
            </a:pPr>
            <a:r>
              <a:rPr lang="en-US" sz="1800" kern="0" dirty="0"/>
              <a:t>Provide Speed, Accuracy And Reproducibility</a:t>
            </a:r>
          </a:p>
          <a:p>
            <a:pPr>
              <a:spcBef>
                <a:spcPts val="600"/>
              </a:spcBef>
            </a:pPr>
            <a:r>
              <a:rPr lang="en-US" sz="2000" b="1" kern="0" dirty="0"/>
              <a:t>Fast Recovery</a:t>
            </a:r>
          </a:p>
          <a:p>
            <a:pPr lvl="1">
              <a:spcBef>
                <a:spcPts val="600"/>
              </a:spcBef>
            </a:pPr>
            <a:r>
              <a:rPr lang="en-US" sz="1800" kern="0" dirty="0"/>
              <a:t>So You Can Get Back To Work And Your Daily Activities </a:t>
            </a:r>
            <a:r>
              <a:rPr lang="en-US" sz="1800" kern="0" dirty="0" smtClean="0"/>
              <a:t>Quickly    </a:t>
            </a:r>
            <a:endParaRPr lang="en-US" sz="1800" kern="0" dirty="0"/>
          </a:p>
        </p:txBody>
      </p:sp>
    </p:spTree>
    <p:extLst>
      <p:ext uri="{BB962C8B-B14F-4D97-AF65-F5344CB8AC3E}">
        <p14:creationId xmlns:p14="http://schemas.microsoft.com/office/powerpoint/2010/main" val="69378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ARTAS Robotic Procedure Protects Your Hair</a:t>
            </a:r>
            <a:endParaRPr lang="en-US" b="1" dirty="0"/>
          </a:p>
        </p:txBody>
      </p:sp>
      <p:sp>
        <p:nvSpPr>
          <p:cNvPr id="13" name="Content Placeholder 2"/>
          <p:cNvSpPr txBox="1">
            <a:spLocks/>
          </p:cNvSpPr>
          <p:nvPr/>
        </p:nvSpPr>
        <p:spPr bwMode="auto">
          <a:xfrm>
            <a:off x="7832757" y="3124201"/>
            <a:ext cx="3884772"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Calibri" charset="0"/>
              </a:defRPr>
            </a:lvl1pPr>
            <a:lvl2pPr marL="742950" indent="-285750" algn="l" rtl="0" eaLnBrk="1" fontAlgn="base" hangingPunct="1">
              <a:spcBef>
                <a:spcPct val="20000"/>
              </a:spcBef>
              <a:spcAft>
                <a:spcPct val="0"/>
              </a:spcAft>
              <a:buChar char="–"/>
              <a:defRPr sz="2000">
                <a:solidFill>
                  <a:schemeClr val="tx1"/>
                </a:solidFill>
                <a:latin typeface="+mn-lt"/>
                <a:cs typeface="Calibri" charset="0"/>
              </a:defRPr>
            </a:lvl2pPr>
            <a:lvl3pPr marL="1143000" indent="-228600" algn="l" rtl="0" eaLnBrk="1" fontAlgn="base" hangingPunct="1">
              <a:spcBef>
                <a:spcPct val="20000"/>
              </a:spcBef>
              <a:spcAft>
                <a:spcPct val="0"/>
              </a:spcAft>
              <a:buChar char="•"/>
              <a:defRPr sz="1800">
                <a:solidFill>
                  <a:schemeClr val="tx1"/>
                </a:solidFill>
                <a:latin typeface="+mn-lt"/>
                <a:cs typeface="Calibri" charset="0"/>
              </a:defRPr>
            </a:lvl3pPr>
            <a:lvl4pPr marL="1600200" indent="-228600" algn="l" rtl="0" eaLnBrk="1" fontAlgn="base" hangingPunct="1">
              <a:spcBef>
                <a:spcPct val="20000"/>
              </a:spcBef>
              <a:spcAft>
                <a:spcPct val="0"/>
              </a:spcAft>
              <a:buChar char="–"/>
              <a:defRPr sz="1600">
                <a:solidFill>
                  <a:schemeClr val="tx1"/>
                </a:solidFill>
                <a:latin typeface="+mn-lt"/>
                <a:cs typeface="Calibri" charset="0"/>
              </a:defRPr>
            </a:lvl4pPr>
            <a:lvl5pPr marL="2057400" indent="-228600" algn="l" rtl="0" eaLnBrk="1" fontAlgn="base" hangingPunct="1">
              <a:spcBef>
                <a:spcPct val="20000"/>
              </a:spcBef>
              <a:spcAft>
                <a:spcPct val="0"/>
              </a:spcAft>
              <a:buChar char="»"/>
              <a:defRPr sz="1600">
                <a:solidFill>
                  <a:schemeClr val="tx1"/>
                </a:solidFill>
                <a:latin typeface="+mn-lt"/>
                <a:cs typeface="Calibri"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None/>
            </a:pPr>
            <a:r>
              <a:rPr lang="en-US" sz="1000" b="1" dirty="0" smtClean="0">
                <a:solidFill>
                  <a:schemeClr val="accent2"/>
                </a:solidFill>
              </a:rPr>
              <a:t>Healthy (terminal) Hair </a:t>
            </a:r>
            <a:r>
              <a:rPr lang="en-US" sz="1000" dirty="0" smtClean="0"/>
              <a:t>– Is thicker, longer and dark (permanent) </a:t>
            </a:r>
            <a:r>
              <a:rPr lang="en-US" sz="1000" b="1" dirty="0" smtClean="0">
                <a:solidFill>
                  <a:srgbClr val="C00000"/>
                </a:solidFill>
              </a:rPr>
              <a:t>Miniaturized (</a:t>
            </a:r>
            <a:r>
              <a:rPr lang="en-US" sz="1000" b="1" dirty="0" err="1" smtClean="0">
                <a:solidFill>
                  <a:srgbClr val="C00000"/>
                </a:solidFill>
              </a:rPr>
              <a:t>vellus</a:t>
            </a:r>
            <a:r>
              <a:rPr lang="en-US" sz="1000" b="1" dirty="0" smtClean="0">
                <a:solidFill>
                  <a:srgbClr val="C00000"/>
                </a:solidFill>
              </a:rPr>
              <a:t>) Hair </a:t>
            </a:r>
            <a:r>
              <a:rPr lang="en-US" sz="1000" b="1" dirty="0" smtClean="0"/>
              <a:t>– </a:t>
            </a:r>
            <a:r>
              <a:rPr lang="en-US" sz="1000" dirty="0" smtClean="0"/>
              <a:t>Is shorter, fine, and light-color (not permanent</a:t>
            </a:r>
            <a:r>
              <a:rPr lang="en-US" sz="1000" dirty="0"/>
              <a:t>)</a:t>
            </a:r>
            <a:endParaRPr lang="en-US" sz="1000" kern="0" dirty="0">
              <a:latin typeface="+mj-lt"/>
            </a:endParaRPr>
          </a:p>
        </p:txBody>
      </p:sp>
      <p:sp>
        <p:nvSpPr>
          <p:cNvPr id="11" name="object 5"/>
          <p:cNvSpPr/>
          <p:nvPr/>
        </p:nvSpPr>
        <p:spPr>
          <a:xfrm>
            <a:off x="7770812" y="1219200"/>
            <a:ext cx="4008662" cy="1870708"/>
          </a:xfrm>
          <a:prstGeom prst="rect">
            <a:avLst/>
          </a:prstGeom>
          <a:blipFill>
            <a:blip r:embed="rId2" cstate="print"/>
            <a:stretch>
              <a:fillRect/>
            </a:stretch>
          </a:blipFill>
        </p:spPr>
        <p:txBody>
          <a:bodyPr wrap="square" lIns="0" tIns="0" rIns="0" bIns="0" rtlCol="0"/>
          <a:lstStyle/>
          <a:p>
            <a:endParaRPr/>
          </a:p>
        </p:txBody>
      </p:sp>
      <p:sp>
        <p:nvSpPr>
          <p:cNvPr id="16" name="object 11"/>
          <p:cNvSpPr/>
          <p:nvPr/>
        </p:nvSpPr>
        <p:spPr>
          <a:xfrm>
            <a:off x="7927307" y="3657600"/>
            <a:ext cx="3695673" cy="2646901"/>
          </a:xfrm>
          <a:prstGeom prst="rect">
            <a:avLst/>
          </a:prstGeom>
          <a:blipFill>
            <a:blip r:embed="rId3" cstate="print"/>
            <a:stretch>
              <a:fillRect/>
            </a:stretch>
          </a:blipFill>
        </p:spPr>
        <p:txBody>
          <a:bodyPr wrap="square" lIns="0" tIns="0" rIns="0" bIns="0" rtlCol="0"/>
          <a:lstStyle/>
          <a:p>
            <a:endParaRPr/>
          </a:p>
        </p:txBody>
      </p:sp>
      <p:sp>
        <p:nvSpPr>
          <p:cNvPr id="9" name="Content Placeholder 4"/>
          <p:cNvSpPr txBox="1">
            <a:spLocks/>
          </p:cNvSpPr>
          <p:nvPr/>
        </p:nvSpPr>
        <p:spPr bwMode="auto">
          <a:xfrm>
            <a:off x="609441" y="1295401"/>
            <a:ext cx="7008971"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Calibri" charset="0"/>
              </a:defRPr>
            </a:lvl1pPr>
            <a:lvl2pPr marL="742950" indent="-285750" algn="l" rtl="0" eaLnBrk="1" fontAlgn="base" hangingPunct="1">
              <a:spcBef>
                <a:spcPct val="20000"/>
              </a:spcBef>
              <a:spcAft>
                <a:spcPct val="0"/>
              </a:spcAft>
              <a:buChar char="–"/>
              <a:defRPr sz="2000">
                <a:solidFill>
                  <a:schemeClr val="tx1"/>
                </a:solidFill>
                <a:latin typeface="+mn-lt"/>
                <a:cs typeface="Calibri" charset="0"/>
              </a:defRPr>
            </a:lvl2pPr>
            <a:lvl3pPr marL="1143000" indent="-228600" algn="l" rtl="0" eaLnBrk="1" fontAlgn="base" hangingPunct="1">
              <a:spcBef>
                <a:spcPct val="20000"/>
              </a:spcBef>
              <a:spcAft>
                <a:spcPct val="0"/>
              </a:spcAft>
              <a:buChar char="•"/>
              <a:defRPr sz="1800">
                <a:solidFill>
                  <a:schemeClr val="tx1"/>
                </a:solidFill>
                <a:latin typeface="+mn-lt"/>
                <a:cs typeface="Calibri" charset="0"/>
              </a:defRPr>
            </a:lvl3pPr>
            <a:lvl4pPr marL="1600200" indent="-228600" algn="l" rtl="0" eaLnBrk="1" fontAlgn="base" hangingPunct="1">
              <a:spcBef>
                <a:spcPct val="20000"/>
              </a:spcBef>
              <a:spcAft>
                <a:spcPct val="0"/>
              </a:spcAft>
              <a:buChar char="–"/>
              <a:defRPr sz="1600">
                <a:solidFill>
                  <a:schemeClr val="tx1"/>
                </a:solidFill>
                <a:latin typeface="+mn-lt"/>
                <a:cs typeface="Calibri" charset="0"/>
              </a:defRPr>
            </a:lvl4pPr>
            <a:lvl5pPr marL="2057400" indent="-228600" algn="l" rtl="0" eaLnBrk="1" fontAlgn="base" hangingPunct="1">
              <a:spcBef>
                <a:spcPct val="20000"/>
              </a:spcBef>
              <a:spcAft>
                <a:spcPct val="0"/>
              </a:spcAft>
              <a:buChar char="»"/>
              <a:defRPr sz="1600">
                <a:solidFill>
                  <a:schemeClr val="tx1"/>
                </a:solidFill>
                <a:latin typeface="+mn-lt"/>
                <a:cs typeface="Calibri"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nSpc>
                <a:spcPct val="100000"/>
              </a:lnSpc>
              <a:spcBef>
                <a:spcPts val="130"/>
              </a:spcBef>
              <a:buNone/>
            </a:pPr>
            <a:r>
              <a:rPr lang="en-US" b="1" dirty="0">
                <a:solidFill>
                  <a:schemeClr val="accent2"/>
                </a:solidFill>
              </a:rPr>
              <a:t>What About Your Existing Healthy (Permanent) Hair?</a:t>
            </a:r>
            <a:endParaRPr lang="en-US" dirty="0"/>
          </a:p>
          <a:p>
            <a:pPr>
              <a:spcBef>
                <a:spcPts val="600"/>
              </a:spcBef>
            </a:pPr>
            <a:r>
              <a:rPr lang="en-US" sz="2000" kern="0" dirty="0"/>
              <a:t>Protect The Hair You Already Have And Don’t Risk Losing It During Your Procedure</a:t>
            </a:r>
          </a:p>
          <a:p>
            <a:pPr>
              <a:spcBef>
                <a:spcPts val="600"/>
              </a:spcBef>
            </a:pPr>
            <a:r>
              <a:rPr lang="en-US" sz="2000" kern="0" dirty="0"/>
              <a:t>ARTAS Recipient Site Making</a:t>
            </a:r>
          </a:p>
          <a:p>
            <a:pPr lvl="1" indent="-342900">
              <a:spcBef>
                <a:spcPts val="600"/>
              </a:spcBef>
            </a:pPr>
            <a:r>
              <a:rPr lang="en-US" sz="1800" kern="0" dirty="0"/>
              <a:t>Identifies And Avoids Damaging Existing Healthy (Permanent) Hair In Transplant Area</a:t>
            </a:r>
          </a:p>
          <a:p>
            <a:pPr lvl="1" indent="-342900">
              <a:spcBef>
                <a:spcPts val="600"/>
              </a:spcBef>
            </a:pPr>
            <a:r>
              <a:rPr lang="en-US" sz="1800" kern="0" dirty="0"/>
              <a:t>Identifies Miniaturized </a:t>
            </a:r>
            <a:r>
              <a:rPr lang="en-US" sz="1800" kern="0" dirty="0" err="1"/>
              <a:t>Vellus</a:t>
            </a:r>
            <a:r>
              <a:rPr lang="en-US" sz="1800" kern="0" dirty="0"/>
              <a:t> Or Fine, Light Colored Hair In Order To Fill In Thinning Areas</a:t>
            </a:r>
          </a:p>
          <a:p>
            <a:pPr lvl="1" indent="-342900">
              <a:spcBef>
                <a:spcPts val="600"/>
              </a:spcBef>
            </a:pPr>
            <a:r>
              <a:rPr lang="en-US" sz="1800" kern="0" dirty="0"/>
              <a:t>Assists Physician In Placing New Hair By Determining New Sites For Optimal Distribution</a:t>
            </a:r>
          </a:p>
        </p:txBody>
      </p:sp>
    </p:spTree>
    <p:extLst>
      <p:ext uri="{BB962C8B-B14F-4D97-AF65-F5344CB8AC3E}">
        <p14:creationId xmlns:p14="http://schemas.microsoft.com/office/powerpoint/2010/main" val="1055122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RR PPT Template 2013 size">
  <a:themeElements>
    <a:clrScheme name="Custom Design 13">
      <a:dk1>
        <a:srgbClr val="000000"/>
      </a:dk1>
      <a:lt1>
        <a:srgbClr val="FFFFFF"/>
      </a:lt1>
      <a:dk2>
        <a:srgbClr val="FFFFFF"/>
      </a:dk2>
      <a:lt2>
        <a:srgbClr val="808080"/>
      </a:lt2>
      <a:accent1>
        <a:srgbClr val="02568A"/>
      </a:accent1>
      <a:accent2>
        <a:srgbClr val="007DBC"/>
      </a:accent2>
      <a:accent3>
        <a:srgbClr val="FFFFFF"/>
      </a:accent3>
      <a:accent4>
        <a:srgbClr val="000000"/>
      </a:accent4>
      <a:accent5>
        <a:srgbClr val="AAB4C4"/>
      </a:accent5>
      <a:accent6>
        <a:srgbClr val="0071AA"/>
      </a:accent6>
      <a:hlink>
        <a:srgbClr val="333E48"/>
      </a:hlink>
      <a:folHlink>
        <a:srgbClr val="C3C5C8"/>
      </a:folHlink>
    </a:clrScheme>
    <a:fontScheme name="Custom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FFFFFF"/>
        </a:dk2>
        <a:lt2>
          <a:srgbClr val="808080"/>
        </a:lt2>
        <a:accent1>
          <a:srgbClr val="02568A"/>
        </a:accent1>
        <a:accent2>
          <a:srgbClr val="007DBC"/>
        </a:accent2>
        <a:accent3>
          <a:srgbClr val="FFFFFF"/>
        </a:accent3>
        <a:accent4>
          <a:srgbClr val="000000"/>
        </a:accent4>
        <a:accent5>
          <a:srgbClr val="AAB4C4"/>
        </a:accent5>
        <a:accent6>
          <a:srgbClr val="0071AA"/>
        </a:accent6>
        <a:hlink>
          <a:srgbClr val="333E48"/>
        </a:hlink>
        <a:folHlink>
          <a:srgbClr val="C3C5C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3821</TotalTime>
  <Words>1147</Words>
  <Application>Microsoft Macintosh PowerPoint</Application>
  <PresentationFormat>Custom</PresentationFormat>
  <Paragraphs>136</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 Black</vt:lpstr>
      <vt:lpstr>Calibri</vt:lpstr>
      <vt:lpstr>Times New Roman</vt:lpstr>
      <vt:lpstr>Arial</vt:lpstr>
      <vt:lpstr>RR PPT Template 2013 size</vt:lpstr>
      <vt:lpstr>YOUR ARTAS™ EXPERIENCE </vt:lpstr>
      <vt:lpstr>Causes Of Hair Thinning</vt:lpstr>
      <vt:lpstr>Your Hair Loss</vt:lpstr>
      <vt:lpstr>ARTAS Artificial Intelligence (AI)</vt:lpstr>
      <vt:lpstr>Your Donor Area</vt:lpstr>
      <vt:lpstr>Over-Harvested Donor From Non-ARTAS Techniques</vt:lpstr>
      <vt:lpstr>Donor Area From The ARTAS Procedure</vt:lpstr>
      <vt:lpstr>ARTAS Robotic Harvesting</vt:lpstr>
      <vt:lpstr>The ARTAS Robotic Procedure Protects Your Hair</vt:lpstr>
      <vt:lpstr>FUT Or Strip Surgery</vt:lpstr>
      <vt:lpstr>ARTAS Recipient Site Making</vt:lpstr>
      <vt:lpstr>Preparing For Your ARTAS Procedure – Steps For A Transitional Haircut</vt:lpstr>
      <vt:lpstr>Review Of The ARTAS Procedure – What To Expect</vt:lpstr>
      <vt:lpstr>Review Of The ARTAS Procedure – What To Expect</vt:lpstr>
      <vt:lpstr>Before And After The ARTAS Procedure</vt:lpstr>
      <vt:lpstr>Before And After The ARTAS Procedure</vt:lpstr>
      <vt:lpstr>Before And After The ARTAS Procedure</vt:lpstr>
      <vt:lpstr>Before And After The ARTAS Procedure</vt:lpstr>
      <vt:lpstr>Before And After The ARTAS Procedure</vt:lpstr>
      <vt:lpstr>Before And After The ARTAS Procedure</vt:lpstr>
      <vt:lpstr>PowerPoint Presentation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Susie Moreira</cp:lastModifiedBy>
  <cp:revision>167</cp:revision>
  <dcterms:created xsi:type="dcterms:W3CDTF">2017-11-10T08:09:26Z</dcterms:created>
  <dcterms:modified xsi:type="dcterms:W3CDTF">2017-11-16T18:39:03Z</dcterms:modified>
</cp:coreProperties>
</file>